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unknown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-437" y="-82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eg>
</file>

<file path=ppt/media/image10.tif>
</file>

<file path=ppt/media/image11.tif>
</file>

<file path=ppt/media/image12.t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5.jpe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4" name="Shape 4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703115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30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30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30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30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30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30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30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30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creativecommons.org/licenses/by-sa/4.0/" TargetMode="Externa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creativecommons.org/licenses/by-sa/4.0/" TargetMode="Externa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arrett Grolemund…"/>
          <p:cNvSpPr txBox="1"/>
          <p:nvPr/>
        </p:nvSpPr>
        <p:spPr>
          <a:xfrm>
            <a:off x="9449828" y="10755097"/>
            <a:ext cx="5484344" cy="2339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52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Garrett Grolemund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Data Scientist, Educator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January 2017</a:t>
            </a:r>
            <a:br/>
            <a:r>
              <a:t>RStudio</a:t>
            </a:r>
          </a:p>
        </p:txBody>
      </p:sp>
      <p:sp>
        <p:nvSpPr>
          <p:cNvPr id="12" name="Master the Tidyverse"/>
          <p:cNvSpPr txBox="1"/>
          <p:nvPr/>
        </p:nvSpPr>
        <p:spPr>
          <a:xfrm>
            <a:off x="777634" y="103947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Master the Tidyverse</a:t>
            </a:r>
          </a:p>
        </p:txBody>
      </p:sp>
      <p:pic>
        <p:nvPicPr>
          <p:cNvPr id="13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4726" t="5029" r="4075" b="5848"/>
          <a:stretch>
            <a:fillRect/>
          </a:stretch>
        </p:blipFill>
        <p:spPr>
          <a:xfrm>
            <a:off x="7953374" y="3648680"/>
            <a:ext cx="8477159" cy="6903525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copy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99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2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1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2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4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5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7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4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5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9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0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42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14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copy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52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3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4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5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6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7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8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1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2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3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4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5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6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7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8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9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0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1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2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3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4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5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6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7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8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0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1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2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7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8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9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0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1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2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9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copy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20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0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cop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copy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roup"/>
          <p:cNvGrpSpPr/>
          <p:nvPr/>
        </p:nvGrpSpPr>
        <p:grpSpPr>
          <a:xfrm>
            <a:off x="12285027" y="4687022"/>
            <a:ext cx="5030006" cy="5808151"/>
            <a:chOff x="389072" y="0"/>
            <a:chExt cx="5030004" cy="5808149"/>
          </a:xfrm>
        </p:grpSpPr>
        <p:sp>
          <p:nvSpPr>
            <p:cNvPr id="232" name="Polygon"/>
            <p:cNvSpPr/>
            <p:nvPr/>
          </p:nvSpPr>
          <p:spPr>
            <a:xfrm>
              <a:off x="389072" y="0"/>
              <a:ext cx="5030006" cy="5808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" name="Polygon"/>
            <p:cNvSpPr/>
            <p:nvPr/>
          </p:nvSpPr>
          <p:spPr>
            <a:xfrm>
              <a:off x="598299" y="241595"/>
              <a:ext cx="4611551" cy="5324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" name="Circle"/>
            <p:cNvSpPr/>
            <p:nvPr/>
          </p:nvSpPr>
          <p:spPr>
            <a:xfrm>
              <a:off x="1523183" y="2026003"/>
              <a:ext cx="322175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" name="Circle"/>
            <p:cNvSpPr/>
            <p:nvPr/>
          </p:nvSpPr>
          <p:spPr>
            <a:xfrm>
              <a:off x="1910341" y="2546338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6" name="Circle"/>
            <p:cNvSpPr/>
            <p:nvPr/>
          </p:nvSpPr>
          <p:spPr>
            <a:xfrm>
              <a:off x="1910341" y="2026003"/>
              <a:ext cx="322176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" name="Circle"/>
            <p:cNvSpPr/>
            <p:nvPr/>
          </p:nvSpPr>
          <p:spPr>
            <a:xfrm>
              <a:off x="1710577" y="1914276"/>
              <a:ext cx="322176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" name="Circle"/>
            <p:cNvSpPr/>
            <p:nvPr/>
          </p:nvSpPr>
          <p:spPr>
            <a:xfrm>
              <a:off x="2909161" y="2742987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" name="Circle"/>
            <p:cNvSpPr/>
            <p:nvPr/>
          </p:nvSpPr>
          <p:spPr>
            <a:xfrm>
              <a:off x="2297500" y="2026003"/>
              <a:ext cx="322175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0" name="Circle"/>
            <p:cNvSpPr/>
            <p:nvPr/>
          </p:nvSpPr>
          <p:spPr>
            <a:xfrm>
              <a:off x="2824316" y="450680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1" name="Circle"/>
            <p:cNvSpPr/>
            <p:nvPr/>
          </p:nvSpPr>
          <p:spPr>
            <a:xfrm>
              <a:off x="1710577" y="3012453"/>
              <a:ext cx="322176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2" name="Circle"/>
            <p:cNvSpPr/>
            <p:nvPr/>
          </p:nvSpPr>
          <p:spPr>
            <a:xfrm>
              <a:off x="1177873" y="2546338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3" name="Circle"/>
            <p:cNvSpPr/>
            <p:nvPr/>
          </p:nvSpPr>
          <p:spPr>
            <a:xfrm>
              <a:off x="1523183" y="3066672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" name="Circle"/>
            <p:cNvSpPr/>
            <p:nvPr/>
          </p:nvSpPr>
          <p:spPr>
            <a:xfrm>
              <a:off x="1593412" y="2654774"/>
              <a:ext cx="322176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5" name="Circle"/>
            <p:cNvSpPr/>
            <p:nvPr/>
          </p:nvSpPr>
          <p:spPr>
            <a:xfrm>
              <a:off x="665389" y="2421243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6" name="Circle"/>
            <p:cNvSpPr/>
            <p:nvPr/>
          </p:nvSpPr>
          <p:spPr>
            <a:xfrm>
              <a:off x="911522" y="2742987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7" name="Circle"/>
            <p:cNvSpPr/>
            <p:nvPr/>
          </p:nvSpPr>
          <p:spPr>
            <a:xfrm>
              <a:off x="1177873" y="3301001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8" name="Circle"/>
            <p:cNvSpPr/>
            <p:nvPr/>
          </p:nvSpPr>
          <p:spPr>
            <a:xfrm>
              <a:off x="3308998" y="2742987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9" name="Circle"/>
            <p:cNvSpPr/>
            <p:nvPr/>
          </p:nvSpPr>
          <p:spPr>
            <a:xfrm>
              <a:off x="2997945" y="1813870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0" name="Circle"/>
            <p:cNvSpPr/>
            <p:nvPr/>
          </p:nvSpPr>
          <p:spPr>
            <a:xfrm>
              <a:off x="3070248" y="2026003"/>
              <a:ext cx="322175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1" name="Circle"/>
            <p:cNvSpPr/>
            <p:nvPr/>
          </p:nvSpPr>
          <p:spPr>
            <a:xfrm>
              <a:off x="3108925" y="1014814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2" name="Circle"/>
            <p:cNvSpPr/>
            <p:nvPr/>
          </p:nvSpPr>
          <p:spPr>
            <a:xfrm>
              <a:off x="2509633" y="3066672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3" name="Circle"/>
            <p:cNvSpPr/>
            <p:nvPr/>
          </p:nvSpPr>
          <p:spPr>
            <a:xfrm>
              <a:off x="3435977" y="1955325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4" name="Circle"/>
            <p:cNvSpPr/>
            <p:nvPr/>
          </p:nvSpPr>
          <p:spPr>
            <a:xfrm>
              <a:off x="2824316" y="1238342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5" name="Circle"/>
            <p:cNvSpPr/>
            <p:nvPr/>
          </p:nvSpPr>
          <p:spPr>
            <a:xfrm>
              <a:off x="2049998" y="2279010"/>
              <a:ext cx="322175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6" name="Circle"/>
            <p:cNvSpPr/>
            <p:nvPr/>
          </p:nvSpPr>
          <p:spPr>
            <a:xfrm>
              <a:off x="3254471" y="3170945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7" name="Circle"/>
            <p:cNvSpPr/>
            <p:nvPr/>
          </p:nvSpPr>
          <p:spPr>
            <a:xfrm>
              <a:off x="2642810" y="2453961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8" name="Circle"/>
            <p:cNvSpPr/>
            <p:nvPr/>
          </p:nvSpPr>
          <p:spPr>
            <a:xfrm>
              <a:off x="829008" y="3066672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9" name="Circle"/>
            <p:cNvSpPr/>
            <p:nvPr/>
          </p:nvSpPr>
          <p:spPr>
            <a:xfrm>
              <a:off x="2684658" y="1724550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0" name="Circle"/>
            <p:cNvSpPr/>
            <p:nvPr/>
          </p:nvSpPr>
          <p:spPr>
            <a:xfrm>
              <a:off x="3100197" y="1832986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1" name="Circle"/>
            <p:cNvSpPr/>
            <p:nvPr/>
          </p:nvSpPr>
          <p:spPr>
            <a:xfrm>
              <a:off x="4761255" y="2349156"/>
              <a:ext cx="322176" cy="32217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2" name="Circle"/>
            <p:cNvSpPr/>
            <p:nvPr/>
          </p:nvSpPr>
          <p:spPr>
            <a:xfrm>
              <a:off x="4149594" y="1632173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3" name="Circle"/>
            <p:cNvSpPr/>
            <p:nvPr/>
          </p:nvSpPr>
          <p:spPr>
            <a:xfrm>
              <a:off x="2576529" y="3160653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4" name="Circle"/>
            <p:cNvSpPr/>
            <p:nvPr/>
          </p:nvSpPr>
          <p:spPr>
            <a:xfrm>
              <a:off x="4041466" y="3068276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" name="Circle"/>
            <p:cNvSpPr/>
            <p:nvPr/>
          </p:nvSpPr>
          <p:spPr>
            <a:xfrm>
              <a:off x="3190550" y="2102895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6" name="Circle"/>
            <p:cNvSpPr/>
            <p:nvPr/>
          </p:nvSpPr>
          <p:spPr>
            <a:xfrm>
              <a:off x="2524362" y="1813870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7" name="Circle"/>
            <p:cNvSpPr/>
            <p:nvPr/>
          </p:nvSpPr>
          <p:spPr>
            <a:xfrm>
              <a:off x="2458081" y="2520562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8" name="Circle"/>
            <p:cNvSpPr/>
            <p:nvPr/>
          </p:nvSpPr>
          <p:spPr>
            <a:xfrm>
              <a:off x="3070248" y="2421243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9" name="Circle"/>
            <p:cNvSpPr/>
            <p:nvPr/>
          </p:nvSpPr>
          <p:spPr>
            <a:xfrm>
              <a:off x="4210800" y="2245128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0" name="Circle"/>
            <p:cNvSpPr/>
            <p:nvPr/>
          </p:nvSpPr>
          <p:spPr>
            <a:xfrm>
              <a:off x="3478331" y="2662794"/>
              <a:ext cx="322176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1" name="Circle"/>
            <p:cNvSpPr/>
            <p:nvPr/>
          </p:nvSpPr>
          <p:spPr>
            <a:xfrm>
              <a:off x="829008" y="1797511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2" name="Circle"/>
            <p:cNvSpPr/>
            <p:nvPr/>
          </p:nvSpPr>
          <p:spPr>
            <a:xfrm>
              <a:off x="630275" y="3170945"/>
              <a:ext cx="322175" cy="32217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3" name="modelr"/>
            <p:cNvSpPr txBox="1"/>
            <p:nvPr/>
          </p:nvSpPr>
          <p:spPr>
            <a:xfrm>
              <a:off x="1349916" y="3390788"/>
              <a:ext cx="3108317" cy="1218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7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75" name="Modeling with"/>
          <p:cNvSpPr txBox="1"/>
          <p:nvPr/>
        </p:nvSpPr>
        <p:spPr>
          <a:xfrm>
            <a:off x="777634" y="184876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Modeling with </a:t>
            </a:r>
          </a:p>
        </p:txBody>
      </p:sp>
      <p:pic>
        <p:nvPicPr>
          <p:cNvPr id="276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79267" y="4688228"/>
            <a:ext cx="5009406" cy="5805739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CC by RStudio"/>
          <p:cNvSpPr txBox="1"/>
          <p:nvPr/>
        </p:nvSpPr>
        <p:spPr>
          <a:xfrm>
            <a:off x="149978" y="13041442"/>
            <a:ext cx="2003109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 RStudio</a:t>
            </a:r>
          </a:p>
        </p:txBody>
      </p:sp>
      <p:sp>
        <p:nvSpPr>
          <p:cNvPr id="2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cop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Modeling with"/>
          <p:cNvSpPr txBox="1"/>
          <p:nvPr/>
        </p:nvSpPr>
        <p:spPr>
          <a:xfrm>
            <a:off x="777634" y="184876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Modeling with </a:t>
            </a:r>
          </a:p>
        </p:txBody>
      </p:sp>
      <p:grpSp>
        <p:nvGrpSpPr>
          <p:cNvPr id="331" name="Group"/>
          <p:cNvGrpSpPr/>
          <p:nvPr/>
        </p:nvGrpSpPr>
        <p:grpSpPr>
          <a:xfrm>
            <a:off x="5738922" y="5159920"/>
            <a:ext cx="12906156" cy="4862355"/>
            <a:chOff x="0" y="0"/>
            <a:chExt cx="12906154" cy="4862353"/>
          </a:xfrm>
        </p:grpSpPr>
        <p:grpSp>
          <p:nvGrpSpPr>
            <p:cNvPr id="328" name="Group"/>
            <p:cNvGrpSpPr/>
            <p:nvPr/>
          </p:nvGrpSpPr>
          <p:grpSpPr>
            <a:xfrm>
              <a:off x="4358057" y="-1"/>
              <a:ext cx="4210923" cy="4862355"/>
              <a:chOff x="325715" y="0"/>
              <a:chExt cx="4210922" cy="4862353"/>
            </a:xfrm>
          </p:grpSpPr>
          <p:sp>
            <p:nvSpPr>
              <p:cNvPr id="286" name="Polygon"/>
              <p:cNvSpPr/>
              <p:nvPr/>
            </p:nvSpPr>
            <p:spPr>
              <a:xfrm>
                <a:off x="325715" y="0"/>
                <a:ext cx="4210924" cy="48623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rgbClr val="4242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87" name="Polygon"/>
              <p:cNvSpPr/>
              <p:nvPr/>
            </p:nvSpPr>
            <p:spPr>
              <a:xfrm>
                <a:off x="500873" y="202254"/>
                <a:ext cx="3860608" cy="44578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A9A9A9"/>
                  </a:gs>
                  <a:gs pos="35649">
                    <a:srgbClr val="767676"/>
                  </a:gs>
                  <a:gs pos="100000">
                    <a:srgbClr val="424242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88" name="Circle"/>
              <p:cNvSpPr/>
              <p:nvPr/>
            </p:nvSpPr>
            <p:spPr>
              <a:xfrm>
                <a:off x="1275149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89" name="Circle"/>
              <p:cNvSpPr/>
              <p:nvPr/>
            </p:nvSpPr>
            <p:spPr>
              <a:xfrm>
                <a:off x="1599263" y="2131694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90" name="Circle"/>
              <p:cNvSpPr/>
              <p:nvPr/>
            </p:nvSpPr>
            <p:spPr>
              <a:xfrm>
                <a:off x="1599263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91" name="Circle"/>
              <p:cNvSpPr/>
              <p:nvPr/>
            </p:nvSpPr>
            <p:spPr>
              <a:xfrm>
                <a:off x="1432028" y="1602557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92" name="Circle"/>
              <p:cNvSpPr/>
              <p:nvPr/>
            </p:nvSpPr>
            <p:spPr>
              <a:xfrm>
                <a:off x="2435435" y="229632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93" name="Circle"/>
              <p:cNvSpPr/>
              <p:nvPr/>
            </p:nvSpPr>
            <p:spPr>
              <a:xfrm>
                <a:off x="1923376" y="169609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94" name="Circle"/>
              <p:cNvSpPr/>
              <p:nvPr/>
            </p:nvSpPr>
            <p:spPr>
              <a:xfrm>
                <a:off x="2364406" y="377291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95" name="Circle"/>
              <p:cNvSpPr/>
              <p:nvPr/>
            </p:nvSpPr>
            <p:spPr>
              <a:xfrm>
                <a:off x="1432028" y="2521907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96" name="Circle"/>
              <p:cNvSpPr/>
              <p:nvPr/>
            </p:nvSpPr>
            <p:spPr>
              <a:xfrm>
                <a:off x="986069" y="2131694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97" name="Circle"/>
              <p:cNvSpPr/>
              <p:nvPr/>
            </p:nvSpPr>
            <p:spPr>
              <a:xfrm>
                <a:off x="1275149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98" name="Circle"/>
              <p:cNvSpPr/>
              <p:nvPr/>
            </p:nvSpPr>
            <p:spPr>
              <a:xfrm>
                <a:off x="1333942" y="2222472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99" name="Circle"/>
              <p:cNvSpPr/>
              <p:nvPr/>
            </p:nvSpPr>
            <p:spPr>
              <a:xfrm>
                <a:off x="557038" y="2026969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0" name="Circle"/>
              <p:cNvSpPr/>
              <p:nvPr/>
            </p:nvSpPr>
            <p:spPr>
              <a:xfrm>
                <a:off x="763090" y="229632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1" name="Circle"/>
              <p:cNvSpPr/>
              <p:nvPr/>
            </p:nvSpPr>
            <p:spPr>
              <a:xfrm>
                <a:off x="986069" y="2763468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2" name="Circle"/>
              <p:cNvSpPr/>
              <p:nvPr/>
            </p:nvSpPr>
            <p:spPr>
              <a:xfrm>
                <a:off x="2770163" y="229632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3" name="Circle"/>
              <p:cNvSpPr/>
              <p:nvPr/>
            </p:nvSpPr>
            <p:spPr>
              <a:xfrm>
                <a:off x="2509762" y="151850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4" name="Circle"/>
              <p:cNvSpPr/>
              <p:nvPr/>
            </p:nvSpPr>
            <p:spPr>
              <a:xfrm>
                <a:off x="2570291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5" name="Circle"/>
              <p:cNvSpPr/>
              <p:nvPr/>
            </p:nvSpPr>
            <p:spPr>
              <a:xfrm>
                <a:off x="2602670" y="849562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6" name="Circle"/>
              <p:cNvSpPr/>
              <p:nvPr/>
            </p:nvSpPr>
            <p:spPr>
              <a:xfrm>
                <a:off x="2100966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7" name="Circle"/>
              <p:cNvSpPr/>
              <p:nvPr/>
            </p:nvSpPr>
            <p:spPr>
              <a:xfrm>
                <a:off x="2876464" y="1636921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8" name="Circle"/>
              <p:cNvSpPr/>
              <p:nvPr/>
            </p:nvSpPr>
            <p:spPr>
              <a:xfrm>
                <a:off x="2364406" y="1036691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09" name="Circle"/>
              <p:cNvSpPr/>
              <p:nvPr/>
            </p:nvSpPr>
            <p:spPr>
              <a:xfrm>
                <a:off x="1716177" y="1907897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10" name="Circle"/>
              <p:cNvSpPr/>
              <p:nvPr/>
            </p:nvSpPr>
            <p:spPr>
              <a:xfrm>
                <a:off x="2724515" y="2654590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11" name="Circle"/>
              <p:cNvSpPr/>
              <p:nvPr/>
            </p:nvSpPr>
            <p:spPr>
              <a:xfrm>
                <a:off x="2212456" y="2054359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12" name="Circle"/>
              <p:cNvSpPr/>
              <p:nvPr/>
            </p:nvSpPr>
            <p:spPr>
              <a:xfrm>
                <a:off x="694013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13" name="Circle"/>
              <p:cNvSpPr/>
              <p:nvPr/>
            </p:nvSpPr>
            <p:spPr>
              <a:xfrm>
                <a:off x="2247490" y="1443725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14" name="Circle"/>
              <p:cNvSpPr/>
              <p:nvPr/>
            </p:nvSpPr>
            <p:spPr>
              <a:xfrm>
                <a:off x="2595363" y="1534504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15" name="Circle"/>
              <p:cNvSpPr/>
              <p:nvPr/>
            </p:nvSpPr>
            <p:spPr>
              <a:xfrm>
                <a:off x="3985935" y="1966621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16" name="Circle"/>
              <p:cNvSpPr/>
              <p:nvPr/>
            </p:nvSpPr>
            <p:spPr>
              <a:xfrm>
                <a:off x="3473877" y="136639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17" name="Circle"/>
              <p:cNvSpPr/>
              <p:nvPr/>
            </p:nvSpPr>
            <p:spPr>
              <a:xfrm>
                <a:off x="2156969" y="2645974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18" name="Circle"/>
              <p:cNvSpPr/>
              <p:nvPr/>
            </p:nvSpPr>
            <p:spPr>
              <a:xfrm>
                <a:off x="3383356" y="2568639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19" name="Circle"/>
              <p:cNvSpPr/>
              <p:nvPr/>
            </p:nvSpPr>
            <p:spPr>
              <a:xfrm>
                <a:off x="2671003" y="1760461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20" name="Circle"/>
              <p:cNvSpPr/>
              <p:nvPr/>
            </p:nvSpPr>
            <p:spPr>
              <a:xfrm>
                <a:off x="2113296" y="151850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21" name="Circle"/>
              <p:cNvSpPr/>
              <p:nvPr/>
            </p:nvSpPr>
            <p:spPr>
              <a:xfrm>
                <a:off x="2057809" y="2110115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22" name="Circle"/>
              <p:cNvSpPr/>
              <p:nvPr/>
            </p:nvSpPr>
            <p:spPr>
              <a:xfrm>
                <a:off x="2570291" y="2026969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23" name="Circle"/>
              <p:cNvSpPr/>
              <p:nvPr/>
            </p:nvSpPr>
            <p:spPr>
              <a:xfrm>
                <a:off x="3525116" y="1879532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24" name="Circle"/>
              <p:cNvSpPr/>
              <p:nvPr/>
            </p:nvSpPr>
            <p:spPr>
              <a:xfrm>
                <a:off x="2911922" y="2229186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25" name="Circle"/>
              <p:cNvSpPr/>
              <p:nvPr/>
            </p:nvSpPr>
            <p:spPr>
              <a:xfrm>
                <a:off x="694013" y="1504805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26" name="Circle"/>
              <p:cNvSpPr/>
              <p:nvPr/>
            </p:nvSpPr>
            <p:spPr>
              <a:xfrm>
                <a:off x="527641" y="2654590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27" name="modelr"/>
              <p:cNvSpPr txBox="1"/>
              <p:nvPr/>
            </p:nvSpPr>
            <p:spPr>
              <a:xfrm>
                <a:off x="1130096" y="2838634"/>
                <a:ext cx="2602162" cy="10197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6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lvl1pPr>
              </a:lstStyle>
              <a:p>
                <a:r>
                  <a:t>modelr</a:t>
                </a:r>
              </a:p>
            </p:txBody>
          </p:sp>
        </p:grpSp>
        <p:pic>
          <p:nvPicPr>
            <p:cNvPr id="329" name="broom.png" descr="broo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1009"/>
              <a:ext cx="4193677" cy="48603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30" name="purrr.png" descr="purrr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717170" y="3728"/>
              <a:ext cx="4188985" cy="48548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3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3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340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1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2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3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4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5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6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7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8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9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0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1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2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3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4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5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6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7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8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9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0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1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2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3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4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5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6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7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8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9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0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1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2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3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4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5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6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7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8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9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80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81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383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38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cop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39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cop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Modeling with"/>
          <p:cNvSpPr txBox="1"/>
          <p:nvPr/>
        </p:nvSpPr>
        <p:spPr>
          <a:xfrm>
            <a:off x="777634" y="184876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Modeling with </a:t>
            </a:r>
          </a:p>
        </p:txBody>
      </p:sp>
      <p:grpSp>
        <p:nvGrpSpPr>
          <p:cNvPr id="455" name="Group"/>
          <p:cNvGrpSpPr/>
          <p:nvPr/>
        </p:nvGrpSpPr>
        <p:grpSpPr>
          <a:xfrm>
            <a:off x="5738922" y="5159920"/>
            <a:ext cx="12906156" cy="4862355"/>
            <a:chOff x="0" y="0"/>
            <a:chExt cx="12906154" cy="4862353"/>
          </a:xfrm>
        </p:grpSpPr>
        <p:grpSp>
          <p:nvGrpSpPr>
            <p:cNvPr id="452" name="Group"/>
            <p:cNvGrpSpPr/>
            <p:nvPr/>
          </p:nvGrpSpPr>
          <p:grpSpPr>
            <a:xfrm>
              <a:off x="4358057" y="-1"/>
              <a:ext cx="4210923" cy="4862355"/>
              <a:chOff x="325715" y="0"/>
              <a:chExt cx="4210922" cy="4862353"/>
            </a:xfrm>
          </p:grpSpPr>
          <p:sp>
            <p:nvSpPr>
              <p:cNvPr id="410" name="Polygon"/>
              <p:cNvSpPr/>
              <p:nvPr/>
            </p:nvSpPr>
            <p:spPr>
              <a:xfrm>
                <a:off x="325715" y="0"/>
                <a:ext cx="4210924" cy="48623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rgbClr val="4242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11" name="Polygon"/>
              <p:cNvSpPr/>
              <p:nvPr/>
            </p:nvSpPr>
            <p:spPr>
              <a:xfrm>
                <a:off x="500873" y="202254"/>
                <a:ext cx="3860608" cy="44578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A9A9A9"/>
                  </a:gs>
                  <a:gs pos="35649">
                    <a:srgbClr val="767676"/>
                  </a:gs>
                  <a:gs pos="100000">
                    <a:srgbClr val="424242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12" name="Circle"/>
              <p:cNvSpPr/>
              <p:nvPr/>
            </p:nvSpPr>
            <p:spPr>
              <a:xfrm>
                <a:off x="1275149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13" name="Circle"/>
              <p:cNvSpPr/>
              <p:nvPr/>
            </p:nvSpPr>
            <p:spPr>
              <a:xfrm>
                <a:off x="1599263" y="2131694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14" name="Circle"/>
              <p:cNvSpPr/>
              <p:nvPr/>
            </p:nvSpPr>
            <p:spPr>
              <a:xfrm>
                <a:off x="1599263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15" name="Circle"/>
              <p:cNvSpPr/>
              <p:nvPr/>
            </p:nvSpPr>
            <p:spPr>
              <a:xfrm>
                <a:off x="1432028" y="1602557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16" name="Circle"/>
              <p:cNvSpPr/>
              <p:nvPr/>
            </p:nvSpPr>
            <p:spPr>
              <a:xfrm>
                <a:off x="2435435" y="229632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17" name="Circle"/>
              <p:cNvSpPr/>
              <p:nvPr/>
            </p:nvSpPr>
            <p:spPr>
              <a:xfrm>
                <a:off x="1923376" y="169609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18" name="Circle"/>
              <p:cNvSpPr/>
              <p:nvPr/>
            </p:nvSpPr>
            <p:spPr>
              <a:xfrm>
                <a:off x="2364406" y="377291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19" name="Circle"/>
              <p:cNvSpPr/>
              <p:nvPr/>
            </p:nvSpPr>
            <p:spPr>
              <a:xfrm>
                <a:off x="1432028" y="2521907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20" name="Circle"/>
              <p:cNvSpPr/>
              <p:nvPr/>
            </p:nvSpPr>
            <p:spPr>
              <a:xfrm>
                <a:off x="986069" y="2131694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21" name="Circle"/>
              <p:cNvSpPr/>
              <p:nvPr/>
            </p:nvSpPr>
            <p:spPr>
              <a:xfrm>
                <a:off x="1275149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22" name="Circle"/>
              <p:cNvSpPr/>
              <p:nvPr/>
            </p:nvSpPr>
            <p:spPr>
              <a:xfrm>
                <a:off x="1333942" y="2222472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23" name="Circle"/>
              <p:cNvSpPr/>
              <p:nvPr/>
            </p:nvSpPr>
            <p:spPr>
              <a:xfrm>
                <a:off x="557038" y="2026969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24" name="Circle"/>
              <p:cNvSpPr/>
              <p:nvPr/>
            </p:nvSpPr>
            <p:spPr>
              <a:xfrm>
                <a:off x="763090" y="229632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25" name="Circle"/>
              <p:cNvSpPr/>
              <p:nvPr/>
            </p:nvSpPr>
            <p:spPr>
              <a:xfrm>
                <a:off x="986069" y="2763468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26" name="Circle"/>
              <p:cNvSpPr/>
              <p:nvPr/>
            </p:nvSpPr>
            <p:spPr>
              <a:xfrm>
                <a:off x="2770163" y="229632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27" name="Circle"/>
              <p:cNvSpPr/>
              <p:nvPr/>
            </p:nvSpPr>
            <p:spPr>
              <a:xfrm>
                <a:off x="2509762" y="151850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28" name="Circle"/>
              <p:cNvSpPr/>
              <p:nvPr/>
            </p:nvSpPr>
            <p:spPr>
              <a:xfrm>
                <a:off x="2570291" y="1696090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29" name="Circle"/>
              <p:cNvSpPr/>
              <p:nvPr/>
            </p:nvSpPr>
            <p:spPr>
              <a:xfrm>
                <a:off x="2602670" y="849562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30" name="Circle"/>
              <p:cNvSpPr/>
              <p:nvPr/>
            </p:nvSpPr>
            <p:spPr>
              <a:xfrm>
                <a:off x="2100966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31" name="Circle"/>
              <p:cNvSpPr/>
              <p:nvPr/>
            </p:nvSpPr>
            <p:spPr>
              <a:xfrm>
                <a:off x="2876464" y="1636921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32" name="Circle"/>
              <p:cNvSpPr/>
              <p:nvPr/>
            </p:nvSpPr>
            <p:spPr>
              <a:xfrm>
                <a:off x="2364406" y="1036691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33" name="Circle"/>
              <p:cNvSpPr/>
              <p:nvPr/>
            </p:nvSpPr>
            <p:spPr>
              <a:xfrm>
                <a:off x="1716177" y="1907897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34" name="Circle"/>
              <p:cNvSpPr/>
              <p:nvPr/>
            </p:nvSpPr>
            <p:spPr>
              <a:xfrm>
                <a:off x="2724515" y="2654590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35" name="Circle"/>
              <p:cNvSpPr/>
              <p:nvPr/>
            </p:nvSpPr>
            <p:spPr>
              <a:xfrm>
                <a:off x="2212456" y="2054359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36" name="Circle"/>
              <p:cNvSpPr/>
              <p:nvPr/>
            </p:nvSpPr>
            <p:spPr>
              <a:xfrm>
                <a:off x="694013" y="2567296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37" name="Circle"/>
              <p:cNvSpPr/>
              <p:nvPr/>
            </p:nvSpPr>
            <p:spPr>
              <a:xfrm>
                <a:off x="2247490" y="1443725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38" name="Circle"/>
              <p:cNvSpPr/>
              <p:nvPr/>
            </p:nvSpPr>
            <p:spPr>
              <a:xfrm>
                <a:off x="2595363" y="1534504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39" name="Circle"/>
              <p:cNvSpPr/>
              <p:nvPr/>
            </p:nvSpPr>
            <p:spPr>
              <a:xfrm>
                <a:off x="3985935" y="1966621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40" name="Circle"/>
              <p:cNvSpPr/>
              <p:nvPr/>
            </p:nvSpPr>
            <p:spPr>
              <a:xfrm>
                <a:off x="3473877" y="136639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41" name="Circle"/>
              <p:cNvSpPr/>
              <p:nvPr/>
            </p:nvSpPr>
            <p:spPr>
              <a:xfrm>
                <a:off x="2156969" y="2645974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42" name="Circle"/>
              <p:cNvSpPr/>
              <p:nvPr/>
            </p:nvSpPr>
            <p:spPr>
              <a:xfrm>
                <a:off x="3383356" y="2568639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43" name="Circle"/>
              <p:cNvSpPr/>
              <p:nvPr/>
            </p:nvSpPr>
            <p:spPr>
              <a:xfrm>
                <a:off x="2671003" y="1760461"/>
                <a:ext cx="269712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44" name="Circle"/>
              <p:cNvSpPr/>
              <p:nvPr/>
            </p:nvSpPr>
            <p:spPr>
              <a:xfrm>
                <a:off x="2113296" y="1518500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45" name="Circle"/>
              <p:cNvSpPr/>
              <p:nvPr/>
            </p:nvSpPr>
            <p:spPr>
              <a:xfrm>
                <a:off x="2057809" y="2110115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46" name="Circle"/>
              <p:cNvSpPr/>
              <p:nvPr/>
            </p:nvSpPr>
            <p:spPr>
              <a:xfrm>
                <a:off x="2570291" y="2026969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47" name="Circle"/>
              <p:cNvSpPr/>
              <p:nvPr/>
            </p:nvSpPr>
            <p:spPr>
              <a:xfrm>
                <a:off x="3525116" y="1879532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48" name="Circle"/>
              <p:cNvSpPr/>
              <p:nvPr/>
            </p:nvSpPr>
            <p:spPr>
              <a:xfrm>
                <a:off x="2911922" y="2229186"/>
                <a:ext cx="269713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49" name="Circle"/>
              <p:cNvSpPr/>
              <p:nvPr/>
            </p:nvSpPr>
            <p:spPr>
              <a:xfrm>
                <a:off x="694013" y="1504805"/>
                <a:ext cx="269712" cy="269713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50" name="Circle"/>
              <p:cNvSpPr/>
              <p:nvPr/>
            </p:nvSpPr>
            <p:spPr>
              <a:xfrm>
                <a:off x="527641" y="2654590"/>
                <a:ext cx="269713" cy="269712"/>
              </a:xfrm>
              <a:prstGeom prst="ellipse">
                <a:avLst/>
              </a:prstGeom>
              <a:solidFill>
                <a:srgbClr val="FFFFFF">
                  <a:alpha val="4988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51" name="modelr"/>
              <p:cNvSpPr txBox="1"/>
              <p:nvPr/>
            </p:nvSpPr>
            <p:spPr>
              <a:xfrm>
                <a:off x="1130096" y="2838634"/>
                <a:ext cx="2602162" cy="10197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6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lvl1pPr>
              </a:lstStyle>
              <a:p>
                <a:r>
                  <a:t>modelr</a:t>
                </a:r>
              </a:p>
            </p:txBody>
          </p:sp>
        </p:grpSp>
        <p:pic>
          <p:nvPicPr>
            <p:cNvPr id="453" name="broom.png" descr="broo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1009"/>
              <a:ext cx="4193677" cy="48603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4" name="purrr.png" descr="purrr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717170" y="3728"/>
              <a:ext cx="4188985" cy="48548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5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831199" y="5735599"/>
            <a:ext cx="22721602" cy="2244801"/>
          </a:xfrm>
          <a:prstGeom prst="rect">
            <a:avLst/>
          </a:prstGeom>
        </p:spPr>
        <p:txBody>
          <a:bodyPr lIns="243799" tIns="243799" rIns="243799" bIns="243799"/>
          <a:lstStyle>
            <a:lvl1pPr algn="ctr" defTabSz="2438400">
              <a:defRPr sz="9600" cap="none">
                <a:solidFill>
                  <a:srgbClr val="F3F3F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Title Text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188836" y="12524794"/>
            <a:ext cx="867584" cy="870498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2387600" y="8001000"/>
            <a:ext cx="19621500" cy="863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45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2374900" y="5384800"/>
            <a:ext cx="19621500" cy="1866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4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217091" y="12543428"/>
            <a:ext cx="839331" cy="833230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copy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copy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urrr.png" descr="purr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8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825500">
              <a:defRPr sz="24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9pPr>
    </p:titleStyle>
    <p:bodyStyle>
      <a:lvl1pPr marL="609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1pPr>
      <a:lvl2pPr marL="1346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2pPr>
      <a:lvl3pPr marL="2083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3pPr>
      <a:lvl4pPr marL="2819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4pPr>
      <a:lvl5pPr marL="35563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5pPr>
      <a:lvl6pPr marL="4292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6pPr>
      <a:lvl7pPr marL="5029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7pPr>
      <a:lvl8pPr marL="5766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8pPr>
      <a:lvl9pPr marL="6502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2.tif"/><Relationship Id="rId4" Type="http://schemas.openxmlformats.org/officeDocument/2006/relationships/image" Target="../media/image11.ti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creativecommons.org/licenses/by-sa/4.0/" TargetMode="Externa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creativecommons.org/licenses/by-sa/4.0/" TargetMode="Externa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6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805" name="Circle"/>
          <p:cNvSpPr/>
          <p:nvPr/>
        </p:nvSpPr>
        <p:spPr>
          <a:xfrm>
            <a:off x="22414869" y="6722836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6" name="Circle"/>
          <p:cNvSpPr/>
          <p:nvPr/>
        </p:nvSpPr>
        <p:spPr>
          <a:xfrm>
            <a:off x="21449450" y="6321941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7" name="Circle"/>
          <p:cNvSpPr/>
          <p:nvPr/>
        </p:nvSpPr>
        <p:spPr>
          <a:xfrm>
            <a:off x="21744440" y="5313182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8" name="Circle"/>
          <p:cNvSpPr/>
          <p:nvPr/>
        </p:nvSpPr>
        <p:spPr>
          <a:xfrm>
            <a:off x="22414869" y="5113806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9" name="Circle"/>
          <p:cNvSpPr/>
          <p:nvPr/>
        </p:nvSpPr>
        <p:spPr>
          <a:xfrm>
            <a:off x="21905341" y="6052406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0" name="Circle"/>
          <p:cNvSpPr/>
          <p:nvPr/>
        </p:nvSpPr>
        <p:spPr>
          <a:xfrm>
            <a:off x="21395816" y="699100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1" name="Circle"/>
          <p:cNvSpPr/>
          <p:nvPr/>
        </p:nvSpPr>
        <p:spPr>
          <a:xfrm>
            <a:off x="19609187" y="6454664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2" name="Circle"/>
          <p:cNvSpPr/>
          <p:nvPr/>
        </p:nvSpPr>
        <p:spPr>
          <a:xfrm>
            <a:off x="20945462" y="8086943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3" name="Circle"/>
          <p:cNvSpPr/>
          <p:nvPr/>
        </p:nvSpPr>
        <p:spPr>
          <a:xfrm>
            <a:off x="20537667" y="6106041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4" name="Circle"/>
          <p:cNvSpPr/>
          <p:nvPr/>
        </p:nvSpPr>
        <p:spPr>
          <a:xfrm>
            <a:off x="20269496" y="6584553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5" name="Circle"/>
          <p:cNvSpPr/>
          <p:nvPr/>
        </p:nvSpPr>
        <p:spPr>
          <a:xfrm>
            <a:off x="20081775" y="7554168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6" name="Circle"/>
          <p:cNvSpPr/>
          <p:nvPr/>
        </p:nvSpPr>
        <p:spPr>
          <a:xfrm>
            <a:off x="19772614" y="881593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7" name="Circle"/>
          <p:cNvSpPr/>
          <p:nvPr/>
        </p:nvSpPr>
        <p:spPr>
          <a:xfrm>
            <a:off x="19009089" y="10214409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8" name="Circle"/>
          <p:cNvSpPr/>
          <p:nvPr/>
        </p:nvSpPr>
        <p:spPr>
          <a:xfrm>
            <a:off x="18499562" y="9753175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9" name="Circle"/>
          <p:cNvSpPr/>
          <p:nvPr/>
        </p:nvSpPr>
        <p:spPr>
          <a:xfrm>
            <a:off x="17748682" y="9820709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20" name="Circle"/>
          <p:cNvSpPr/>
          <p:nvPr/>
        </p:nvSpPr>
        <p:spPr>
          <a:xfrm>
            <a:off x="18633648" y="801583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21" name="Circle"/>
          <p:cNvSpPr/>
          <p:nvPr/>
        </p:nvSpPr>
        <p:spPr>
          <a:xfrm>
            <a:off x="19009089" y="8151013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22" name="Circle"/>
          <p:cNvSpPr/>
          <p:nvPr/>
        </p:nvSpPr>
        <p:spPr>
          <a:xfrm>
            <a:off x="17963219" y="10733964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23" name="Circle"/>
          <p:cNvSpPr/>
          <p:nvPr/>
        </p:nvSpPr>
        <p:spPr>
          <a:xfrm>
            <a:off x="21395816" y="8868209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24" name="Circle"/>
          <p:cNvSpPr/>
          <p:nvPr/>
        </p:nvSpPr>
        <p:spPr>
          <a:xfrm>
            <a:off x="17351930" y="9538637"/>
            <a:ext cx="268172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25" name="Circle"/>
          <p:cNvSpPr/>
          <p:nvPr/>
        </p:nvSpPr>
        <p:spPr>
          <a:xfrm>
            <a:off x="19438163" y="8965775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26" name="Algorithm"/>
          <p:cNvSpPr/>
          <p:nvPr/>
        </p:nvSpPr>
        <p:spPr>
          <a:xfrm>
            <a:off x="9362788" y="4887467"/>
            <a:ext cx="5658423" cy="6355668"/>
          </a:xfrm>
          <a:prstGeom prst="roundRect">
            <a:avLst>
              <a:gd name="adj" fmla="val 7109"/>
            </a:avLst>
          </a:prstGeom>
          <a:solidFill>
            <a:srgbClr val="00000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grpSp>
        <p:nvGrpSpPr>
          <p:cNvPr id="848" name="Group"/>
          <p:cNvGrpSpPr/>
          <p:nvPr/>
        </p:nvGrpSpPr>
        <p:grpSpPr>
          <a:xfrm>
            <a:off x="1618754" y="5121135"/>
            <a:ext cx="5331111" cy="5888331"/>
            <a:chOff x="622300" y="0"/>
            <a:chExt cx="5331110" cy="5888329"/>
          </a:xfrm>
        </p:grpSpPr>
        <p:sp>
          <p:nvSpPr>
            <p:cNvPr id="827" name="Circle"/>
            <p:cNvSpPr/>
            <p:nvPr/>
          </p:nvSpPr>
          <p:spPr>
            <a:xfrm>
              <a:off x="5685238" y="1609029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28" name="Circle"/>
            <p:cNvSpPr/>
            <p:nvPr/>
          </p:nvSpPr>
          <p:spPr>
            <a:xfrm>
              <a:off x="4719820" y="1208135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29" name="Circle"/>
            <p:cNvSpPr/>
            <p:nvPr/>
          </p:nvSpPr>
          <p:spPr>
            <a:xfrm>
              <a:off x="5014809" y="199376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0" name="Circle"/>
            <p:cNvSpPr/>
            <p:nvPr/>
          </p:nvSpPr>
          <p:spPr>
            <a:xfrm>
              <a:off x="5685238" y="0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1" name="Circle"/>
            <p:cNvSpPr/>
            <p:nvPr/>
          </p:nvSpPr>
          <p:spPr>
            <a:xfrm>
              <a:off x="5175712" y="938600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2" name="Circle"/>
            <p:cNvSpPr/>
            <p:nvPr/>
          </p:nvSpPr>
          <p:spPr>
            <a:xfrm>
              <a:off x="4666186" y="187720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3" name="Circle"/>
            <p:cNvSpPr/>
            <p:nvPr/>
          </p:nvSpPr>
          <p:spPr>
            <a:xfrm>
              <a:off x="2879557" y="13408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4" name="Circle"/>
            <p:cNvSpPr/>
            <p:nvPr/>
          </p:nvSpPr>
          <p:spPr>
            <a:xfrm>
              <a:off x="4215832" y="297313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5" name="Circle"/>
            <p:cNvSpPr/>
            <p:nvPr/>
          </p:nvSpPr>
          <p:spPr>
            <a:xfrm>
              <a:off x="3808037" y="992235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6" name="Circle"/>
            <p:cNvSpPr/>
            <p:nvPr/>
          </p:nvSpPr>
          <p:spPr>
            <a:xfrm>
              <a:off x="3539865" y="1470746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7" name="Circle"/>
            <p:cNvSpPr/>
            <p:nvPr/>
          </p:nvSpPr>
          <p:spPr>
            <a:xfrm>
              <a:off x="3352145" y="244036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8" name="Circle"/>
            <p:cNvSpPr/>
            <p:nvPr/>
          </p:nvSpPr>
          <p:spPr>
            <a:xfrm>
              <a:off x="3042984" y="37021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9" name="Circle"/>
            <p:cNvSpPr/>
            <p:nvPr/>
          </p:nvSpPr>
          <p:spPr>
            <a:xfrm>
              <a:off x="2279458" y="51006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40" name="Circle"/>
            <p:cNvSpPr/>
            <p:nvPr/>
          </p:nvSpPr>
          <p:spPr>
            <a:xfrm>
              <a:off x="1769932" y="46393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41" name="Circle"/>
            <p:cNvSpPr/>
            <p:nvPr/>
          </p:nvSpPr>
          <p:spPr>
            <a:xfrm>
              <a:off x="1019052" y="4706903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42" name="Circle"/>
            <p:cNvSpPr/>
            <p:nvPr/>
          </p:nvSpPr>
          <p:spPr>
            <a:xfrm>
              <a:off x="1904018" y="29020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43" name="Circle"/>
            <p:cNvSpPr/>
            <p:nvPr/>
          </p:nvSpPr>
          <p:spPr>
            <a:xfrm>
              <a:off x="2279458" y="303720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44" name="Circle"/>
            <p:cNvSpPr/>
            <p:nvPr/>
          </p:nvSpPr>
          <p:spPr>
            <a:xfrm>
              <a:off x="1233589" y="56201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45" name="Circle"/>
            <p:cNvSpPr/>
            <p:nvPr/>
          </p:nvSpPr>
          <p:spPr>
            <a:xfrm>
              <a:off x="4666186" y="37544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46" name="Circle"/>
            <p:cNvSpPr/>
            <p:nvPr/>
          </p:nvSpPr>
          <p:spPr>
            <a:xfrm>
              <a:off x="622300" y="4424831"/>
              <a:ext cx="268172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47" name="Circle"/>
            <p:cNvSpPr/>
            <p:nvPr/>
          </p:nvSpPr>
          <p:spPr>
            <a:xfrm>
              <a:off x="2708533" y="38519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849" name="Data"/>
          <p:cNvSpPr/>
          <p:nvPr/>
        </p:nvSpPr>
        <p:spPr>
          <a:xfrm>
            <a:off x="2240171" y="11751951"/>
            <a:ext cx="2617249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Data</a:t>
            </a:r>
          </a:p>
        </p:txBody>
      </p:sp>
      <p:sp>
        <p:nvSpPr>
          <p:cNvPr id="850" name="What are the predictions?"/>
          <p:cNvSpPr txBox="1"/>
          <p:nvPr/>
        </p:nvSpPr>
        <p:spPr>
          <a:xfrm>
            <a:off x="2042635" y="3154204"/>
            <a:ext cx="20333496" cy="1458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30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are the </a:t>
            </a:r>
            <a:r>
              <a:rPr b="1">
                <a:solidFill>
                  <a:srgbClr val="FF7E79"/>
                </a:solidFill>
              </a:rPr>
              <a:t>predictions</a:t>
            </a:r>
            <a:r>
              <a:t>?</a:t>
            </a:r>
          </a:p>
        </p:txBody>
      </p:sp>
      <p:sp>
        <p:nvSpPr>
          <p:cNvPr id="851" name="Line"/>
          <p:cNvSpPr/>
          <p:nvPr/>
        </p:nvSpPr>
        <p:spPr>
          <a:xfrm flipH="1">
            <a:off x="17288715" y="5046906"/>
            <a:ext cx="5462550" cy="5902231"/>
          </a:xfrm>
          <a:prstGeom prst="line">
            <a:avLst/>
          </a:prstGeom>
          <a:ln w="38100">
            <a:solidFill>
              <a:srgbClr val="0096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2" name="Model Function"/>
          <p:cNvSpPr/>
          <p:nvPr/>
        </p:nvSpPr>
        <p:spPr>
          <a:xfrm>
            <a:off x="16993040" y="11751951"/>
            <a:ext cx="6048892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 Function</a:t>
            </a:r>
          </a:p>
        </p:txBody>
      </p:sp>
      <p:sp>
        <p:nvSpPr>
          <p:cNvPr id="853" name="Model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Models</a:t>
            </a:r>
          </a:p>
        </p:txBody>
      </p:sp>
      <p:grpSp>
        <p:nvGrpSpPr>
          <p:cNvPr id="874" name="Group"/>
          <p:cNvGrpSpPr/>
          <p:nvPr/>
        </p:nvGrpSpPr>
        <p:grpSpPr>
          <a:xfrm>
            <a:off x="17486014" y="5267435"/>
            <a:ext cx="5062941" cy="5607570"/>
            <a:chOff x="0" y="0"/>
            <a:chExt cx="5062939" cy="5607569"/>
          </a:xfrm>
        </p:grpSpPr>
        <p:sp>
          <p:nvSpPr>
            <p:cNvPr id="854" name="Line"/>
            <p:cNvSpPr/>
            <p:nvPr/>
          </p:nvSpPr>
          <p:spPr>
            <a:xfrm flipV="1">
              <a:off x="1657159" y="3031212"/>
              <a:ext cx="1" cy="646391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55" name="Line"/>
            <p:cNvSpPr/>
            <p:nvPr/>
          </p:nvSpPr>
          <p:spPr>
            <a:xfrm flipV="1">
              <a:off x="4043887" y="1105322"/>
              <a:ext cx="1" cy="760757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56" name="Line"/>
            <p:cNvSpPr/>
            <p:nvPr/>
          </p:nvSpPr>
          <p:spPr>
            <a:xfrm flipV="1">
              <a:off x="4097520" y="1040443"/>
              <a:ext cx="1" cy="155711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57" name="Line"/>
            <p:cNvSpPr/>
            <p:nvPr/>
          </p:nvSpPr>
          <p:spPr>
            <a:xfrm flipV="1">
              <a:off x="-1" y="4402812"/>
              <a:ext cx="2" cy="1064130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58" name="Line"/>
            <p:cNvSpPr/>
            <p:nvPr/>
          </p:nvSpPr>
          <p:spPr>
            <a:xfrm flipV="1">
              <a:off x="396753" y="4691738"/>
              <a:ext cx="1" cy="350794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59" name="Line"/>
            <p:cNvSpPr/>
            <p:nvPr/>
          </p:nvSpPr>
          <p:spPr>
            <a:xfrm flipV="1">
              <a:off x="611290" y="4806037"/>
              <a:ext cx="1" cy="801533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60" name="Line"/>
            <p:cNvSpPr/>
            <p:nvPr/>
          </p:nvSpPr>
          <p:spPr>
            <a:xfrm flipV="1">
              <a:off x="1147632" y="4222070"/>
              <a:ext cx="1" cy="404537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61" name="Line"/>
            <p:cNvSpPr/>
            <p:nvPr/>
          </p:nvSpPr>
          <p:spPr>
            <a:xfrm flipV="1">
              <a:off x="1657159" y="3680911"/>
              <a:ext cx="1" cy="1410654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62" name="Line"/>
            <p:cNvSpPr/>
            <p:nvPr/>
          </p:nvSpPr>
          <p:spPr>
            <a:xfrm flipV="1">
              <a:off x="1281719" y="2885162"/>
              <a:ext cx="1" cy="1201016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63" name="Line"/>
            <p:cNvSpPr/>
            <p:nvPr/>
          </p:nvSpPr>
          <p:spPr>
            <a:xfrm flipV="1">
              <a:off x="2086234" y="3215362"/>
              <a:ext cx="1" cy="620991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64" name="Line"/>
            <p:cNvSpPr/>
            <p:nvPr/>
          </p:nvSpPr>
          <p:spPr>
            <a:xfrm flipV="1">
              <a:off x="2420685" y="2850671"/>
              <a:ext cx="1" cy="852333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65" name="Line"/>
            <p:cNvSpPr/>
            <p:nvPr/>
          </p:nvSpPr>
          <p:spPr>
            <a:xfrm flipV="1">
              <a:off x="2729846" y="2422499"/>
              <a:ext cx="1" cy="102732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66" name="Line"/>
            <p:cNvSpPr/>
            <p:nvPr/>
          </p:nvSpPr>
          <p:spPr>
            <a:xfrm flipV="1">
              <a:off x="3593532" y="1590675"/>
              <a:ext cx="1" cy="1372554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67" name="Line"/>
            <p:cNvSpPr/>
            <p:nvPr/>
          </p:nvSpPr>
          <p:spPr>
            <a:xfrm flipV="1">
              <a:off x="2917566" y="1457325"/>
              <a:ext cx="1" cy="852333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68" name="Line"/>
            <p:cNvSpPr/>
            <p:nvPr/>
          </p:nvSpPr>
          <p:spPr>
            <a:xfrm flipV="1">
              <a:off x="2257258" y="1330325"/>
              <a:ext cx="1" cy="1699961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69" name="Line"/>
            <p:cNvSpPr/>
            <p:nvPr/>
          </p:nvSpPr>
          <p:spPr>
            <a:xfrm flipV="1">
              <a:off x="3185737" y="971549"/>
              <a:ext cx="1" cy="1064130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0" name="Line"/>
            <p:cNvSpPr/>
            <p:nvPr/>
          </p:nvSpPr>
          <p:spPr>
            <a:xfrm flipV="1">
              <a:off x="4553412" y="551379"/>
              <a:ext cx="1" cy="388894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1" name="Line"/>
            <p:cNvSpPr/>
            <p:nvPr/>
          </p:nvSpPr>
          <p:spPr>
            <a:xfrm flipV="1">
              <a:off x="5062939" y="-1"/>
              <a:ext cx="1" cy="1600058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2" name="Line"/>
            <p:cNvSpPr/>
            <p:nvPr/>
          </p:nvSpPr>
          <p:spPr>
            <a:xfrm flipV="1">
              <a:off x="4392510" y="176918"/>
              <a:ext cx="1" cy="549276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3" name="Line"/>
            <p:cNvSpPr/>
            <p:nvPr/>
          </p:nvSpPr>
          <p:spPr>
            <a:xfrm flipV="1">
              <a:off x="4043887" y="1093247"/>
              <a:ext cx="1" cy="2655144"/>
            </a:xfrm>
            <a:prstGeom prst="line">
              <a:avLst/>
            </a:prstGeom>
            <a:noFill/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893" name="Group"/>
          <p:cNvGrpSpPr/>
          <p:nvPr/>
        </p:nvGrpSpPr>
        <p:grpSpPr>
          <a:xfrm>
            <a:off x="17351930" y="5126506"/>
            <a:ext cx="5331111" cy="5732986"/>
            <a:chOff x="0" y="0"/>
            <a:chExt cx="5331110" cy="5732984"/>
          </a:xfrm>
        </p:grpSpPr>
        <p:sp>
          <p:nvSpPr>
            <p:cNvPr id="875" name="Circle"/>
            <p:cNvSpPr/>
            <p:nvPr/>
          </p:nvSpPr>
          <p:spPr>
            <a:xfrm>
              <a:off x="0" y="5464813"/>
              <a:ext cx="268172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6" name="Circle"/>
            <p:cNvSpPr/>
            <p:nvPr/>
          </p:nvSpPr>
          <p:spPr>
            <a:xfrm>
              <a:off x="396752" y="5033013"/>
              <a:ext cx="268173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7" name="Circle"/>
            <p:cNvSpPr/>
            <p:nvPr/>
          </p:nvSpPr>
          <p:spPr>
            <a:xfrm>
              <a:off x="611289" y="4810763"/>
              <a:ext cx="268173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8" name="Circle"/>
            <p:cNvSpPr/>
            <p:nvPr/>
          </p:nvSpPr>
          <p:spPr>
            <a:xfrm>
              <a:off x="1147632" y="4232913"/>
              <a:ext cx="268172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9" name="Circle"/>
            <p:cNvSpPr/>
            <p:nvPr/>
          </p:nvSpPr>
          <p:spPr>
            <a:xfrm>
              <a:off x="1281718" y="4093213"/>
              <a:ext cx="268173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80" name="Circle"/>
            <p:cNvSpPr/>
            <p:nvPr/>
          </p:nvSpPr>
          <p:spPr>
            <a:xfrm>
              <a:off x="1657159" y="3689431"/>
              <a:ext cx="268172" cy="268173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81" name="Circle"/>
            <p:cNvSpPr/>
            <p:nvPr/>
          </p:nvSpPr>
          <p:spPr>
            <a:xfrm>
              <a:off x="2086233" y="3213738"/>
              <a:ext cx="268173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82" name="Circle"/>
            <p:cNvSpPr/>
            <p:nvPr/>
          </p:nvSpPr>
          <p:spPr>
            <a:xfrm>
              <a:off x="2257257" y="3024507"/>
              <a:ext cx="268173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83" name="Circle"/>
            <p:cNvSpPr/>
            <p:nvPr/>
          </p:nvSpPr>
          <p:spPr>
            <a:xfrm>
              <a:off x="2420684" y="2838531"/>
              <a:ext cx="268173" cy="268173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84" name="Circle"/>
            <p:cNvSpPr/>
            <p:nvPr/>
          </p:nvSpPr>
          <p:spPr>
            <a:xfrm>
              <a:off x="2729845" y="2515238"/>
              <a:ext cx="268173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85" name="Circle"/>
            <p:cNvSpPr/>
            <p:nvPr/>
          </p:nvSpPr>
          <p:spPr>
            <a:xfrm>
              <a:off x="2917566" y="2329958"/>
              <a:ext cx="268172" cy="268173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86" name="Circle"/>
            <p:cNvSpPr/>
            <p:nvPr/>
          </p:nvSpPr>
          <p:spPr>
            <a:xfrm>
              <a:off x="3185737" y="2041033"/>
              <a:ext cx="268172" cy="268173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87" name="Circle"/>
            <p:cNvSpPr/>
            <p:nvPr/>
          </p:nvSpPr>
          <p:spPr>
            <a:xfrm>
              <a:off x="3593532" y="1584708"/>
              <a:ext cx="268173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88" name="Circle"/>
            <p:cNvSpPr/>
            <p:nvPr/>
          </p:nvSpPr>
          <p:spPr>
            <a:xfrm>
              <a:off x="4043886" y="1107583"/>
              <a:ext cx="268173" cy="268173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89" name="Circle"/>
            <p:cNvSpPr/>
            <p:nvPr/>
          </p:nvSpPr>
          <p:spPr>
            <a:xfrm>
              <a:off x="4097520" y="1043035"/>
              <a:ext cx="268173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90" name="Circle"/>
            <p:cNvSpPr/>
            <p:nvPr/>
          </p:nvSpPr>
          <p:spPr>
            <a:xfrm>
              <a:off x="4392510" y="728710"/>
              <a:ext cx="268172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91" name="Circle"/>
            <p:cNvSpPr/>
            <p:nvPr/>
          </p:nvSpPr>
          <p:spPr>
            <a:xfrm>
              <a:off x="4553411" y="556288"/>
              <a:ext cx="268173" cy="268173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92" name="Circle"/>
            <p:cNvSpPr/>
            <p:nvPr/>
          </p:nvSpPr>
          <p:spPr>
            <a:xfrm>
              <a:off x="5062939" y="0"/>
              <a:ext cx="268172" cy="268172"/>
            </a:xfrm>
            <a:prstGeom prst="ellipse">
              <a:avLst/>
            </a:prstGeom>
            <a:solidFill>
              <a:srgbClr val="FF7E79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0"/>
                                      </p:to>
                                    </p:set>
                                    <p:animEffect filter="image" prLst="opacity: 0.30; ">
                                      <p:cBhvr>
                                        <p:cTn id="7" dur="indefinite" fill="hold"/>
                                        <p:tgtEl>
                                          <p:spTgt spid="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99"/>
                            </p:stCondLst>
                            <p:childTnLst>
                              <p:par>
                                <p:cTn id="9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4" grpId="1" animBg="1" advAuto="0"/>
      <p:bldP spid="893" grpId="2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896" name="Algorithm"/>
          <p:cNvSpPr/>
          <p:nvPr/>
        </p:nvSpPr>
        <p:spPr>
          <a:xfrm>
            <a:off x="11233404" y="463042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00000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897" name="Algorithm"/>
          <p:cNvSpPr/>
          <p:nvPr/>
        </p:nvSpPr>
        <p:spPr>
          <a:xfrm>
            <a:off x="9163304" y="463042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8A7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898" name="Algorithm"/>
          <p:cNvSpPr/>
          <p:nvPr/>
        </p:nvSpPr>
        <p:spPr>
          <a:xfrm>
            <a:off x="13303504" y="463042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9EB87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899" name="Algorithm"/>
          <p:cNvSpPr/>
          <p:nvPr/>
        </p:nvSpPr>
        <p:spPr>
          <a:xfrm>
            <a:off x="17443704" y="233426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FF7E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00" name="Algorithm"/>
          <p:cNvSpPr/>
          <p:nvPr/>
        </p:nvSpPr>
        <p:spPr>
          <a:xfrm>
            <a:off x="7093204" y="922274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407742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01" name="Algorithm"/>
          <p:cNvSpPr/>
          <p:nvPr/>
        </p:nvSpPr>
        <p:spPr>
          <a:xfrm>
            <a:off x="15373604" y="692658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407AAA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02" name="Algorithm"/>
          <p:cNvSpPr/>
          <p:nvPr/>
        </p:nvSpPr>
        <p:spPr>
          <a:xfrm>
            <a:off x="19513804" y="115189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78A7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03" name="Algorithm"/>
          <p:cNvSpPr/>
          <p:nvPr/>
        </p:nvSpPr>
        <p:spPr>
          <a:xfrm>
            <a:off x="7093204" y="381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A8D6F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04" name="Algorithm"/>
          <p:cNvSpPr/>
          <p:nvPr/>
        </p:nvSpPr>
        <p:spPr>
          <a:xfrm>
            <a:off x="5023103" y="381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407AAA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05" name="Algorithm"/>
          <p:cNvSpPr/>
          <p:nvPr/>
        </p:nvSpPr>
        <p:spPr>
          <a:xfrm>
            <a:off x="2953004" y="692658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C0C0C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06" name="Algorithm"/>
          <p:cNvSpPr/>
          <p:nvPr/>
        </p:nvSpPr>
        <p:spPr>
          <a:xfrm>
            <a:off x="9163304" y="692658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8AAD6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07" name="Algorithm"/>
          <p:cNvSpPr/>
          <p:nvPr/>
        </p:nvSpPr>
        <p:spPr>
          <a:xfrm>
            <a:off x="13303504" y="922274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FF7E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08" name="Algorithm"/>
          <p:cNvSpPr/>
          <p:nvPr/>
        </p:nvSpPr>
        <p:spPr>
          <a:xfrm>
            <a:off x="11233404" y="381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9EB87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09" name="Algorithm"/>
          <p:cNvSpPr/>
          <p:nvPr/>
        </p:nvSpPr>
        <p:spPr>
          <a:xfrm>
            <a:off x="15373604" y="233426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C0C0C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10" name="Algorithm"/>
          <p:cNvSpPr/>
          <p:nvPr/>
        </p:nvSpPr>
        <p:spPr>
          <a:xfrm>
            <a:off x="17443704" y="381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407AAA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11" name="Algorithm"/>
          <p:cNvSpPr/>
          <p:nvPr/>
        </p:nvSpPr>
        <p:spPr>
          <a:xfrm>
            <a:off x="19513804" y="922274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A8D6F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12" name="Algorithm"/>
          <p:cNvSpPr/>
          <p:nvPr/>
        </p:nvSpPr>
        <p:spPr>
          <a:xfrm>
            <a:off x="11233404" y="115189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A8D6F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13" name="Algorithm"/>
          <p:cNvSpPr/>
          <p:nvPr/>
        </p:nvSpPr>
        <p:spPr>
          <a:xfrm>
            <a:off x="9163304" y="115189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7979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14" name="Algorithm"/>
          <p:cNvSpPr/>
          <p:nvPr/>
        </p:nvSpPr>
        <p:spPr>
          <a:xfrm>
            <a:off x="15373604" y="922274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8AAD6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15" name="Algorithm"/>
          <p:cNvSpPr/>
          <p:nvPr/>
        </p:nvSpPr>
        <p:spPr>
          <a:xfrm>
            <a:off x="5023103" y="233426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8A7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16" name="Algorithm"/>
          <p:cNvSpPr/>
          <p:nvPr/>
        </p:nvSpPr>
        <p:spPr>
          <a:xfrm>
            <a:off x="11233404" y="233426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979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17" name="Algorithm"/>
          <p:cNvSpPr/>
          <p:nvPr/>
        </p:nvSpPr>
        <p:spPr>
          <a:xfrm>
            <a:off x="2953004" y="233426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EBEBEB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18" name="Algorithm"/>
          <p:cNvSpPr/>
          <p:nvPr/>
        </p:nvSpPr>
        <p:spPr>
          <a:xfrm>
            <a:off x="9163304" y="922274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9EB87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19" name="Algorithm"/>
          <p:cNvSpPr/>
          <p:nvPr/>
        </p:nvSpPr>
        <p:spPr>
          <a:xfrm>
            <a:off x="19513804" y="463042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8A7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20" name="Algorithm"/>
          <p:cNvSpPr/>
          <p:nvPr/>
        </p:nvSpPr>
        <p:spPr>
          <a:xfrm>
            <a:off x="17443704" y="692658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EBEBEB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21" name="Algorithm"/>
          <p:cNvSpPr/>
          <p:nvPr/>
        </p:nvSpPr>
        <p:spPr>
          <a:xfrm>
            <a:off x="7093204" y="692658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FF7E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22" name="Algorithm"/>
          <p:cNvSpPr/>
          <p:nvPr/>
        </p:nvSpPr>
        <p:spPr>
          <a:xfrm>
            <a:off x="5023103" y="115189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0044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23" name="Algorithm"/>
          <p:cNvSpPr/>
          <p:nvPr/>
        </p:nvSpPr>
        <p:spPr>
          <a:xfrm>
            <a:off x="13303504" y="233426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0044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24" name="Algorithm"/>
          <p:cNvSpPr/>
          <p:nvPr/>
        </p:nvSpPr>
        <p:spPr>
          <a:xfrm>
            <a:off x="19513804" y="381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C0C0C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25" name="Algorithm"/>
          <p:cNvSpPr/>
          <p:nvPr/>
        </p:nvSpPr>
        <p:spPr>
          <a:xfrm>
            <a:off x="9163304" y="381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78AAD6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26" name="Algorithm"/>
          <p:cNvSpPr/>
          <p:nvPr/>
        </p:nvSpPr>
        <p:spPr>
          <a:xfrm>
            <a:off x="5023103" y="463042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9EB87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27" name="Algorithm"/>
          <p:cNvSpPr/>
          <p:nvPr/>
        </p:nvSpPr>
        <p:spPr>
          <a:xfrm>
            <a:off x="2953004" y="381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7979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28" name="Algorithm"/>
          <p:cNvSpPr/>
          <p:nvPr/>
        </p:nvSpPr>
        <p:spPr>
          <a:xfrm>
            <a:off x="5023103" y="692658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979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29" name="Algorithm"/>
          <p:cNvSpPr/>
          <p:nvPr/>
        </p:nvSpPr>
        <p:spPr>
          <a:xfrm>
            <a:off x="11233404" y="692658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407AAA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30" name="Algorithm"/>
          <p:cNvSpPr/>
          <p:nvPr/>
        </p:nvSpPr>
        <p:spPr>
          <a:xfrm>
            <a:off x="13303504" y="381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A8D6F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31" name="Algorithm"/>
          <p:cNvSpPr/>
          <p:nvPr/>
        </p:nvSpPr>
        <p:spPr>
          <a:xfrm>
            <a:off x="5023103" y="922274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8A7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32" name="Algorithm"/>
          <p:cNvSpPr/>
          <p:nvPr/>
        </p:nvSpPr>
        <p:spPr>
          <a:xfrm>
            <a:off x="11233404" y="922274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C0C0C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33" name="Algorithm"/>
          <p:cNvSpPr/>
          <p:nvPr/>
        </p:nvSpPr>
        <p:spPr>
          <a:xfrm>
            <a:off x="13303504" y="692658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A8D6F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34" name="Algorithm"/>
          <p:cNvSpPr/>
          <p:nvPr/>
        </p:nvSpPr>
        <p:spPr>
          <a:xfrm>
            <a:off x="15373604" y="381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EBEBEB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35" name="Algorithm"/>
          <p:cNvSpPr/>
          <p:nvPr/>
        </p:nvSpPr>
        <p:spPr>
          <a:xfrm>
            <a:off x="17443704" y="115189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7979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36" name="Algorithm"/>
          <p:cNvSpPr/>
          <p:nvPr/>
        </p:nvSpPr>
        <p:spPr>
          <a:xfrm>
            <a:off x="2953004" y="922274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424242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37" name="Algorithm"/>
          <p:cNvSpPr/>
          <p:nvPr/>
        </p:nvSpPr>
        <p:spPr>
          <a:xfrm>
            <a:off x="7093204" y="115189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407AAA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38" name="Algorithm"/>
          <p:cNvSpPr/>
          <p:nvPr/>
        </p:nvSpPr>
        <p:spPr>
          <a:xfrm>
            <a:off x="7093204" y="233426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0044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39" name="Algorithm"/>
          <p:cNvSpPr/>
          <p:nvPr/>
        </p:nvSpPr>
        <p:spPr>
          <a:xfrm>
            <a:off x="7093204" y="463042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EBEBEB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40" name="Algorithm"/>
          <p:cNvSpPr/>
          <p:nvPr/>
        </p:nvSpPr>
        <p:spPr>
          <a:xfrm>
            <a:off x="17443704" y="463042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979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41" name="Algorithm"/>
          <p:cNvSpPr/>
          <p:nvPr/>
        </p:nvSpPr>
        <p:spPr>
          <a:xfrm>
            <a:off x="19513804" y="233426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8AAD6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42" name="Algorithm"/>
          <p:cNvSpPr/>
          <p:nvPr/>
        </p:nvSpPr>
        <p:spPr>
          <a:xfrm>
            <a:off x="2953004" y="463042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8AAD6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43" name="Algorithm"/>
          <p:cNvSpPr/>
          <p:nvPr/>
        </p:nvSpPr>
        <p:spPr>
          <a:xfrm>
            <a:off x="13303504" y="115189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407742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44" name="Algorithm"/>
          <p:cNvSpPr/>
          <p:nvPr/>
        </p:nvSpPr>
        <p:spPr>
          <a:xfrm>
            <a:off x="19513804" y="692658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407742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45" name="Algorithm"/>
          <p:cNvSpPr/>
          <p:nvPr/>
        </p:nvSpPr>
        <p:spPr>
          <a:xfrm>
            <a:off x="17443704" y="922274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407AAA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46" name="Algorithm"/>
          <p:cNvSpPr/>
          <p:nvPr/>
        </p:nvSpPr>
        <p:spPr>
          <a:xfrm>
            <a:off x="2953004" y="115189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407AAA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47" name="Algorithm"/>
          <p:cNvSpPr/>
          <p:nvPr/>
        </p:nvSpPr>
        <p:spPr>
          <a:xfrm>
            <a:off x="15373604" y="463042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8AAD6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48" name="Algorithm"/>
          <p:cNvSpPr/>
          <p:nvPr/>
        </p:nvSpPr>
        <p:spPr>
          <a:xfrm>
            <a:off x="15373604" y="115189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C0C0C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49" name="Algorithm"/>
          <p:cNvSpPr/>
          <p:nvPr/>
        </p:nvSpPr>
        <p:spPr>
          <a:xfrm>
            <a:off x="9163304" y="233426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407AAA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50" name="Algorithm"/>
          <p:cNvSpPr/>
          <p:nvPr/>
        </p:nvSpPr>
        <p:spPr>
          <a:xfrm>
            <a:off x="882903" y="11518900"/>
            <a:ext cx="1917194" cy="2159000"/>
          </a:xfrm>
          <a:prstGeom prst="roundRect">
            <a:avLst>
              <a:gd name="adj" fmla="val 13514"/>
            </a:avLst>
          </a:prstGeom>
          <a:solidFill>
            <a:srgbClr val="78A7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51" name="Algorithm"/>
          <p:cNvSpPr/>
          <p:nvPr/>
        </p:nvSpPr>
        <p:spPr>
          <a:xfrm>
            <a:off x="882903" y="9222740"/>
            <a:ext cx="1917194" cy="2159001"/>
          </a:xfrm>
          <a:prstGeom prst="roundRect">
            <a:avLst>
              <a:gd name="adj" fmla="val 13514"/>
            </a:avLst>
          </a:prstGeom>
          <a:solidFill>
            <a:srgbClr val="A8D6F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52" name="Algorithm"/>
          <p:cNvSpPr/>
          <p:nvPr/>
        </p:nvSpPr>
        <p:spPr>
          <a:xfrm>
            <a:off x="882903" y="4630420"/>
            <a:ext cx="1917194" cy="2159001"/>
          </a:xfrm>
          <a:prstGeom prst="roundRect">
            <a:avLst>
              <a:gd name="adj" fmla="val 13514"/>
            </a:avLst>
          </a:prstGeom>
          <a:solidFill>
            <a:srgbClr val="78A7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53" name="Algorithm"/>
          <p:cNvSpPr/>
          <p:nvPr/>
        </p:nvSpPr>
        <p:spPr>
          <a:xfrm>
            <a:off x="882903" y="38100"/>
            <a:ext cx="1917194" cy="2159000"/>
          </a:xfrm>
          <a:prstGeom prst="roundRect">
            <a:avLst>
              <a:gd name="adj" fmla="val 13514"/>
            </a:avLst>
          </a:prstGeom>
          <a:solidFill>
            <a:srgbClr val="C0C0C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54" name="Algorithm"/>
          <p:cNvSpPr/>
          <p:nvPr/>
        </p:nvSpPr>
        <p:spPr>
          <a:xfrm>
            <a:off x="882903" y="2334260"/>
            <a:ext cx="1917194" cy="2159001"/>
          </a:xfrm>
          <a:prstGeom prst="roundRect">
            <a:avLst>
              <a:gd name="adj" fmla="val 13514"/>
            </a:avLst>
          </a:prstGeom>
          <a:solidFill>
            <a:srgbClr val="78AAD6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55" name="Algorithm"/>
          <p:cNvSpPr/>
          <p:nvPr/>
        </p:nvSpPr>
        <p:spPr>
          <a:xfrm>
            <a:off x="882903" y="6926580"/>
            <a:ext cx="1917194" cy="2159001"/>
          </a:xfrm>
          <a:prstGeom prst="roundRect">
            <a:avLst>
              <a:gd name="adj" fmla="val 13514"/>
            </a:avLst>
          </a:prstGeom>
          <a:solidFill>
            <a:srgbClr val="407742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56" name="Algorithm"/>
          <p:cNvSpPr/>
          <p:nvPr/>
        </p:nvSpPr>
        <p:spPr>
          <a:xfrm>
            <a:off x="-1187197" y="4630420"/>
            <a:ext cx="1917194" cy="2159001"/>
          </a:xfrm>
          <a:prstGeom prst="roundRect">
            <a:avLst>
              <a:gd name="adj" fmla="val 13514"/>
            </a:avLst>
          </a:prstGeom>
          <a:solidFill>
            <a:srgbClr val="9EB87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57" name="Algorithm"/>
          <p:cNvSpPr/>
          <p:nvPr/>
        </p:nvSpPr>
        <p:spPr>
          <a:xfrm>
            <a:off x="-1187197" y="9222740"/>
            <a:ext cx="1917194" cy="2159001"/>
          </a:xfrm>
          <a:prstGeom prst="roundRect">
            <a:avLst>
              <a:gd name="adj" fmla="val 13514"/>
            </a:avLst>
          </a:prstGeom>
          <a:solidFill>
            <a:srgbClr val="FF7E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58" name="Algorithm"/>
          <p:cNvSpPr/>
          <p:nvPr/>
        </p:nvSpPr>
        <p:spPr>
          <a:xfrm>
            <a:off x="-1187197" y="2334260"/>
            <a:ext cx="1917194" cy="2159001"/>
          </a:xfrm>
          <a:prstGeom prst="roundRect">
            <a:avLst>
              <a:gd name="adj" fmla="val 13514"/>
            </a:avLst>
          </a:prstGeom>
          <a:solidFill>
            <a:srgbClr val="0044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59" name="Algorithm"/>
          <p:cNvSpPr/>
          <p:nvPr/>
        </p:nvSpPr>
        <p:spPr>
          <a:xfrm>
            <a:off x="-1187197" y="38100"/>
            <a:ext cx="1917194" cy="2159000"/>
          </a:xfrm>
          <a:prstGeom prst="roundRect">
            <a:avLst>
              <a:gd name="adj" fmla="val 13514"/>
            </a:avLst>
          </a:prstGeom>
          <a:solidFill>
            <a:srgbClr val="A8D6F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60" name="Algorithm"/>
          <p:cNvSpPr/>
          <p:nvPr/>
        </p:nvSpPr>
        <p:spPr>
          <a:xfrm>
            <a:off x="-1187197" y="6926580"/>
            <a:ext cx="1917194" cy="2159001"/>
          </a:xfrm>
          <a:prstGeom prst="roundRect">
            <a:avLst>
              <a:gd name="adj" fmla="val 13514"/>
            </a:avLst>
          </a:prstGeom>
          <a:solidFill>
            <a:srgbClr val="A8D6F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61" name="Algorithm"/>
          <p:cNvSpPr/>
          <p:nvPr/>
        </p:nvSpPr>
        <p:spPr>
          <a:xfrm>
            <a:off x="-1187197" y="11518900"/>
            <a:ext cx="1917194" cy="2159000"/>
          </a:xfrm>
          <a:prstGeom prst="roundRect">
            <a:avLst>
              <a:gd name="adj" fmla="val 13514"/>
            </a:avLst>
          </a:prstGeom>
          <a:solidFill>
            <a:srgbClr val="9EB87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62" name="Algorithm"/>
          <p:cNvSpPr/>
          <p:nvPr/>
        </p:nvSpPr>
        <p:spPr>
          <a:xfrm>
            <a:off x="21583904" y="692658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C0C0C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63" name="Algorithm"/>
          <p:cNvSpPr/>
          <p:nvPr/>
        </p:nvSpPr>
        <p:spPr>
          <a:xfrm>
            <a:off x="21583904" y="233426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EBEBEB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64" name="Algorithm"/>
          <p:cNvSpPr/>
          <p:nvPr/>
        </p:nvSpPr>
        <p:spPr>
          <a:xfrm>
            <a:off x="21583904" y="381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7979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65" name="Algorithm"/>
          <p:cNvSpPr/>
          <p:nvPr/>
        </p:nvSpPr>
        <p:spPr>
          <a:xfrm>
            <a:off x="21583904" y="922274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424242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66" name="Algorithm"/>
          <p:cNvSpPr/>
          <p:nvPr/>
        </p:nvSpPr>
        <p:spPr>
          <a:xfrm>
            <a:off x="21583904" y="463042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78AAD6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67" name="Algorithm"/>
          <p:cNvSpPr/>
          <p:nvPr/>
        </p:nvSpPr>
        <p:spPr>
          <a:xfrm>
            <a:off x="21583904" y="115189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407AAA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68" name="Algorithm"/>
          <p:cNvSpPr/>
          <p:nvPr/>
        </p:nvSpPr>
        <p:spPr>
          <a:xfrm>
            <a:off x="23654004" y="922274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407742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69" name="Algorithm"/>
          <p:cNvSpPr/>
          <p:nvPr/>
        </p:nvSpPr>
        <p:spPr>
          <a:xfrm>
            <a:off x="23654004" y="381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A8D6FF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70" name="Algorithm"/>
          <p:cNvSpPr/>
          <p:nvPr/>
        </p:nvSpPr>
        <p:spPr>
          <a:xfrm>
            <a:off x="23654004" y="692658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FF7E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71" name="Algorithm"/>
          <p:cNvSpPr/>
          <p:nvPr/>
        </p:nvSpPr>
        <p:spPr>
          <a:xfrm>
            <a:off x="23654004" y="11518900"/>
            <a:ext cx="1917193" cy="2159000"/>
          </a:xfrm>
          <a:prstGeom prst="roundRect">
            <a:avLst>
              <a:gd name="adj" fmla="val 13514"/>
            </a:avLst>
          </a:prstGeom>
          <a:solidFill>
            <a:srgbClr val="407AAA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72" name="Algorithm"/>
          <p:cNvSpPr/>
          <p:nvPr/>
        </p:nvSpPr>
        <p:spPr>
          <a:xfrm>
            <a:off x="23654004" y="233426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004479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73" name="Algorithm"/>
          <p:cNvSpPr/>
          <p:nvPr/>
        </p:nvSpPr>
        <p:spPr>
          <a:xfrm>
            <a:off x="23654004" y="4630420"/>
            <a:ext cx="1917193" cy="2159001"/>
          </a:xfrm>
          <a:prstGeom prst="roundRect">
            <a:avLst>
              <a:gd name="adj" fmla="val 13514"/>
            </a:avLst>
          </a:prstGeom>
          <a:solidFill>
            <a:srgbClr val="EBEBEB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2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974" name="Rectangle"/>
          <p:cNvSpPr/>
          <p:nvPr/>
        </p:nvSpPr>
        <p:spPr>
          <a:xfrm>
            <a:off x="-469900" y="-101600"/>
            <a:ext cx="25232693" cy="5136777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75" name="Algorithm"/>
          <p:cNvSpPr/>
          <p:nvPr/>
        </p:nvSpPr>
        <p:spPr>
          <a:xfrm>
            <a:off x="9362788" y="4887467"/>
            <a:ext cx="5658423" cy="6355668"/>
          </a:xfrm>
          <a:prstGeom prst="roundRect">
            <a:avLst>
              <a:gd name="adj" fmla="val 7109"/>
            </a:avLst>
          </a:prstGeom>
          <a:solidFill>
            <a:srgbClr val="00000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975"/>
                                        </p:tgtEl>
                                      </p:cBhvr>
                                      <p:by x="34000" y="34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387 -0.171284" pathEditMode="relative">
                                      <p:cBhvr>
                                        <p:cTn id="9" dur="10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grpId="6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100"/>
                            </p:stCondLst>
                            <p:childTnLst>
                              <p:par>
                                <p:cTn id="23" presetID="1" presetClass="entr" presetSubtype="0" fill="hold" grpId="7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1" presetClass="entr" presetSubtype="0" fill="hold" grpId="8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00"/>
                            </p:stCondLst>
                            <p:childTnLst>
                              <p:par>
                                <p:cTn id="29" presetID="1" presetClass="entr" presetSubtype="0" fill="hold" grpId="9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400"/>
                            </p:stCondLst>
                            <p:childTnLst>
                              <p:par>
                                <p:cTn id="32" presetID="1" presetClass="entr" presetSubtype="0" fill="hold" grpId="1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" presetClass="entr" presetSubtype="0" fill="hold" grpId="11" nodeType="afterEffect">
                                  <p:stCondLst>
                                    <p:cond delay="7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75"/>
                            </p:stCondLst>
                            <p:childTnLst>
                              <p:par>
                                <p:cTn id="38" presetID="1" presetClass="entr" presetSubtype="0" fill="hold" grpId="12" nodeType="afterEffect">
                                  <p:stCondLst>
                                    <p:cond delay="7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650"/>
                            </p:stCondLst>
                            <p:childTnLst>
                              <p:par>
                                <p:cTn id="41" presetID="1" presetClass="entr" presetSubtype="0" fill="hold" grpId="13" nodeType="afterEffect">
                                  <p:stCondLst>
                                    <p:cond delay="7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725"/>
                            </p:stCondLst>
                            <p:childTnLst>
                              <p:par>
                                <p:cTn id="44" presetID="1" presetClass="entr" presetSubtype="0" fill="hold" grpId="14" nodeType="afterEffect">
                                  <p:stCondLst>
                                    <p:cond delay="7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800"/>
                            </p:stCondLst>
                            <p:childTnLst>
                              <p:par>
                                <p:cTn id="47" presetID="1" presetClass="entr" presetSubtype="0" fill="hold" grpId="15" nodeType="afterEffect">
                                  <p:stCondLst>
                                    <p:cond delay="7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875"/>
                            </p:stCondLst>
                            <p:childTnLst>
                              <p:par>
                                <p:cTn id="50" presetID="1" presetClass="entr" presetSubtype="0" fill="hold" grpId="16" nodeType="afterEffect">
                                  <p:stCondLst>
                                    <p:cond delay="7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950"/>
                            </p:stCondLst>
                            <p:childTnLst>
                              <p:par>
                                <p:cTn id="53" presetID="1" presetClass="entr" presetSubtype="0" fill="hold" grpId="17" nodeType="afterEffect">
                                  <p:stCondLst>
                                    <p:cond delay="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1" presetClass="entr" presetSubtype="0" fill="hold" grpId="18" nodeType="afterEffect">
                                  <p:stCondLst>
                                    <p:cond delay="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50"/>
                            </p:stCondLst>
                            <p:childTnLst>
                              <p:par>
                                <p:cTn id="59" presetID="1" presetClass="entr" presetSubtype="0" fill="hold" grpId="19" nodeType="afterEffect">
                                  <p:stCondLst>
                                    <p:cond delay="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100"/>
                            </p:stCondLst>
                            <p:childTnLst>
                              <p:par>
                                <p:cTn id="62" presetID="1" presetClass="entr" presetSubtype="0" fill="hold" grpId="20" nodeType="afterEffect">
                                  <p:stCondLst>
                                    <p:cond delay="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150"/>
                            </p:stCondLst>
                            <p:childTnLst>
                              <p:par>
                                <p:cTn id="65" presetID="1" presetClass="entr" presetSubtype="0" fill="hold" grpId="21" nodeType="afterEffect">
                                  <p:stCondLst>
                                    <p:cond delay="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200"/>
                            </p:stCondLst>
                            <p:childTnLst>
                              <p:par>
                                <p:cTn id="68" presetID="1" presetClass="entr" presetSubtype="0" fill="hold" grpId="22" nodeType="afterEffect">
                                  <p:stCondLst>
                                    <p:cond delay="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250"/>
                            </p:stCondLst>
                            <p:childTnLst>
                              <p:par>
                                <p:cTn id="71" presetID="1" presetClass="entr" presetSubtype="0" fill="hold" grpId="23" nodeType="afterEffect">
                                  <p:stCondLst>
                                    <p:cond delay="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300"/>
                            </p:stCondLst>
                            <p:childTnLst>
                              <p:par>
                                <p:cTn id="74" presetID="1" presetClass="entr" presetSubtype="0" fill="hold" grpId="24" nodeType="afterEffect">
                                  <p:stCondLst>
                                    <p:cond delay="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350"/>
                            </p:stCondLst>
                            <p:childTnLst>
                              <p:par>
                                <p:cTn id="77" presetID="1" presetClass="entr" presetSubtype="0" fill="hold" grpId="25" nodeType="afterEffect">
                                  <p:stCondLst>
                                    <p:cond delay="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400"/>
                            </p:stCondLst>
                            <p:childTnLst>
                              <p:par>
                                <p:cTn id="80" presetID="1" presetClass="entr" presetSubtype="0" fill="hold" grpId="26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420"/>
                            </p:stCondLst>
                            <p:childTnLst>
                              <p:par>
                                <p:cTn id="83" presetID="1" presetClass="entr" presetSubtype="0" fill="hold" grpId="27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440"/>
                            </p:stCondLst>
                            <p:childTnLst>
                              <p:par>
                                <p:cTn id="86" presetID="1" presetClass="entr" presetSubtype="0" fill="hold" grpId="28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460"/>
                            </p:stCondLst>
                            <p:childTnLst>
                              <p:par>
                                <p:cTn id="89" presetID="1" presetClass="entr" presetSubtype="0" fill="hold" grpId="29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480"/>
                            </p:stCondLst>
                            <p:childTnLst>
                              <p:par>
                                <p:cTn id="92" presetID="1" presetClass="entr" presetSubtype="0" fill="hold" grpId="30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3" fill="hold"/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500"/>
                            </p:stCondLst>
                            <p:childTnLst>
                              <p:par>
                                <p:cTn id="95" presetID="1" presetClass="entr" presetSubtype="0" fill="hold" grpId="31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6" fill="hold"/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520"/>
                            </p:stCondLst>
                            <p:childTnLst>
                              <p:par>
                                <p:cTn id="98" presetID="1" presetClass="entr" presetSubtype="0" fill="hold" grpId="32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540"/>
                            </p:stCondLst>
                            <p:childTnLst>
                              <p:par>
                                <p:cTn id="101" presetID="1" presetClass="entr" presetSubtype="0" fill="hold" grpId="33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2560"/>
                            </p:stCondLst>
                            <p:childTnLst>
                              <p:par>
                                <p:cTn id="104" presetID="1" presetClass="entr" presetSubtype="0" fill="hold" grpId="34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5" fill="hold"/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580"/>
                            </p:stCondLst>
                            <p:childTnLst>
                              <p:par>
                                <p:cTn id="107" presetID="1" presetClass="entr" presetSubtype="0" fill="hold" grpId="35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8" fill="hold"/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600"/>
                            </p:stCondLst>
                            <p:childTnLst>
                              <p:par>
                                <p:cTn id="110" presetID="1" presetClass="entr" presetSubtype="0" fill="hold" grpId="36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1" fill="hold"/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2620"/>
                            </p:stCondLst>
                            <p:childTnLst>
                              <p:par>
                                <p:cTn id="113" presetID="1" presetClass="entr" presetSubtype="0" fill="hold" grpId="37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/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640"/>
                            </p:stCondLst>
                            <p:childTnLst>
                              <p:par>
                                <p:cTn id="116" presetID="1" presetClass="entr" presetSubtype="0" fill="hold" grpId="38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7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660"/>
                            </p:stCondLst>
                            <p:childTnLst>
                              <p:par>
                                <p:cTn id="119" presetID="1" presetClass="entr" presetSubtype="0" fill="hold" grpId="39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0" fill="hold"/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680"/>
                            </p:stCondLst>
                            <p:childTnLst>
                              <p:par>
                                <p:cTn id="122" presetID="1" presetClass="entr" presetSubtype="0" fill="hold" grpId="40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3" fill="hold"/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700"/>
                            </p:stCondLst>
                            <p:childTnLst>
                              <p:par>
                                <p:cTn id="125" presetID="1" presetClass="entr" presetSubtype="0" fill="hold" grpId="41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2710"/>
                            </p:stCondLst>
                            <p:childTnLst>
                              <p:par>
                                <p:cTn id="128" presetID="1" presetClass="entr" presetSubtype="0" fill="hold" grpId="42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9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720"/>
                            </p:stCondLst>
                            <p:childTnLst>
                              <p:par>
                                <p:cTn id="131" presetID="1" presetClass="entr" presetSubtype="0" fill="hold" grpId="43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2" fill="hold"/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2730"/>
                            </p:stCondLst>
                            <p:childTnLst>
                              <p:par>
                                <p:cTn id="134" presetID="1" presetClass="entr" presetSubtype="0" fill="hold" grpId="44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5" fill="hold"/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740"/>
                            </p:stCondLst>
                            <p:childTnLst>
                              <p:par>
                                <p:cTn id="137" presetID="1" presetClass="entr" presetSubtype="0" fill="hold" grpId="45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8" fill="hold"/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750"/>
                            </p:stCondLst>
                            <p:childTnLst>
                              <p:par>
                                <p:cTn id="140" presetID="1" presetClass="entr" presetSubtype="0" fill="hold" grpId="46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1" fill="hold"/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760"/>
                            </p:stCondLst>
                            <p:childTnLst>
                              <p:par>
                                <p:cTn id="143" presetID="1" presetClass="entr" presetSubtype="0" fill="hold" grpId="47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4" fill="hold"/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2770"/>
                            </p:stCondLst>
                            <p:childTnLst>
                              <p:par>
                                <p:cTn id="146" presetID="1" presetClass="entr" presetSubtype="0" fill="hold" grpId="48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7" fill="hold"/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780"/>
                            </p:stCondLst>
                            <p:childTnLst>
                              <p:par>
                                <p:cTn id="149" presetID="1" presetClass="entr" presetSubtype="0" fill="hold" grpId="49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0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790"/>
                            </p:stCondLst>
                            <p:childTnLst>
                              <p:par>
                                <p:cTn id="152" presetID="1" presetClass="entr" presetSubtype="0" fill="hold" grpId="50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3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800"/>
                            </p:stCondLst>
                            <p:childTnLst>
                              <p:par>
                                <p:cTn id="155" presetID="1" presetClass="entr" presetSubtype="0" fill="hold" grpId="51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6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2810"/>
                            </p:stCondLst>
                            <p:childTnLst>
                              <p:par>
                                <p:cTn id="158" presetID="1" presetClass="entr" presetSubtype="0" fill="hold" grpId="52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9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2820"/>
                            </p:stCondLst>
                            <p:childTnLst>
                              <p:par>
                                <p:cTn id="161" presetID="1" presetClass="entr" presetSubtype="0" fill="hold" grpId="53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2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2830"/>
                            </p:stCondLst>
                            <p:childTnLst>
                              <p:par>
                                <p:cTn id="164" presetID="1" presetClass="entr" presetSubtype="0" fill="hold" grpId="54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5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2840"/>
                            </p:stCondLst>
                            <p:childTnLst>
                              <p:par>
                                <p:cTn id="167" presetID="1" presetClass="entr" presetSubtype="0" fill="hold" grpId="55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8" fill="hold"/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2850"/>
                            </p:stCondLst>
                            <p:childTnLst>
                              <p:par>
                                <p:cTn id="170" presetID="1" presetClass="entr" presetSubtype="0" fill="hold" grpId="56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1" fill="hold"/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860"/>
                            </p:stCondLst>
                            <p:childTnLst>
                              <p:par>
                                <p:cTn id="173" presetID="1" presetClass="entr" presetSubtype="0" fill="hold" grpId="57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4" fill="hold"/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2870"/>
                            </p:stCondLst>
                            <p:childTnLst>
                              <p:par>
                                <p:cTn id="176" presetID="1" presetClass="entr" presetSubtype="0" fill="hold" grpId="58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7" fill="hold"/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2970"/>
                            </p:stCondLst>
                            <p:childTnLst>
                              <p:par>
                                <p:cTn id="179" presetID="1" presetClass="entr" presetSubtype="0" fill="hold" grpId="59" nodeType="afterEffect">
                                  <p:stCondLst>
                                    <p:cond delay="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0" fill="hold"/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3020"/>
                            </p:stCondLst>
                            <p:childTnLst>
                              <p:par>
                                <p:cTn id="182" presetID="1" presetClass="entr" presetSubtype="0" fill="hold" grpId="60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3" fill="hold"/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040"/>
                            </p:stCondLst>
                            <p:childTnLst>
                              <p:par>
                                <p:cTn id="185" presetID="1" presetClass="entr" presetSubtype="0" fill="hold" grpId="61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6" fill="hold"/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3060"/>
                            </p:stCondLst>
                            <p:childTnLst>
                              <p:par>
                                <p:cTn id="188" presetID="1" presetClass="entr" presetSubtype="0" fill="hold" grpId="62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9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3070"/>
                            </p:stCondLst>
                            <p:childTnLst>
                              <p:par>
                                <p:cTn id="191" presetID="1" presetClass="entr" presetSubtype="0" fill="hold" grpId="63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2" fill="hold"/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3080"/>
                            </p:stCondLst>
                            <p:childTnLst>
                              <p:par>
                                <p:cTn id="194" presetID="1" presetClass="entr" presetSubtype="0" fill="hold" grpId="64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5" fill="hold"/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3180"/>
                            </p:stCondLst>
                            <p:childTnLst>
                              <p:par>
                                <p:cTn id="197" presetID="1" presetClass="entr" presetSubtype="0" fill="hold" grpId="65" nodeType="afterEffect">
                                  <p:stCondLst>
                                    <p:cond delay="7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8" fill="hold"/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3255"/>
                            </p:stCondLst>
                            <p:childTnLst>
                              <p:par>
                                <p:cTn id="200" presetID="1" presetClass="entr" presetSubtype="0" fill="hold" grpId="66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1" fill="hold"/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3275"/>
                            </p:stCondLst>
                            <p:childTnLst>
                              <p:par>
                                <p:cTn id="203" presetID="1" presetClass="entr" presetSubtype="0" fill="hold" grpId="67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4" fill="hold"/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3295"/>
                            </p:stCondLst>
                            <p:childTnLst>
                              <p:par>
                                <p:cTn id="206" presetID="1" presetClass="entr" presetSubtype="0" fill="hold" grpId="68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7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3305"/>
                            </p:stCondLst>
                            <p:childTnLst>
                              <p:par>
                                <p:cTn id="209" presetID="1" presetClass="entr" presetSubtype="0" fill="hold" grpId="69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3315"/>
                            </p:stCondLst>
                            <p:childTnLst>
                              <p:par>
                                <p:cTn id="212" presetID="1" presetClass="entr" presetSubtype="0" fill="hold" grpId="70" nodeType="afterEffect">
                                  <p:stCondLst>
                                    <p:cond delay="7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3" fill="hold"/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3390"/>
                            </p:stCondLst>
                            <p:childTnLst>
                              <p:par>
                                <p:cTn id="215" presetID="1" presetClass="entr" presetSubtype="0" fill="hold" grpId="71" nodeType="afterEffect">
                                  <p:stCondLst>
                                    <p:cond delay="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6" fill="hold"/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3440"/>
                            </p:stCondLst>
                            <p:childTnLst>
                              <p:par>
                                <p:cTn id="218" presetID="1" presetClass="entr" presetSubtype="0" fill="hold" grpId="72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9" fill="hold"/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3460"/>
                            </p:stCondLst>
                            <p:childTnLst>
                              <p:par>
                                <p:cTn id="221" presetID="1" presetClass="entr" presetSubtype="0" fill="hold" grpId="73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2" fill="hold"/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3470"/>
                            </p:stCondLst>
                            <p:childTnLst>
                              <p:par>
                                <p:cTn id="224" presetID="1" presetClass="entr" presetSubtype="0" fill="hold" grpId="74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5" fill="hold"/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3480"/>
                            </p:stCondLst>
                            <p:childTnLst>
                              <p:par>
                                <p:cTn id="227" presetID="1" presetClass="entr" presetSubtype="0" fill="hold" grpId="75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8" fill="hold"/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3490"/>
                            </p:stCondLst>
                            <p:childTnLst>
                              <p:par>
                                <p:cTn id="230" presetID="1" presetClass="entr" presetSubtype="0" fill="hold" grpId="76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1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3590"/>
                            </p:stCondLst>
                            <p:childTnLst>
                              <p:par>
                                <p:cTn id="233" presetID="1" presetClass="entr" presetSubtype="0" fill="hold" grpId="77" nodeType="afterEffect">
                                  <p:stCondLst>
                                    <p:cond delay="7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4" fill="hold"/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3665"/>
                            </p:stCondLst>
                            <p:childTnLst>
                              <p:par>
                                <p:cTn id="236" presetID="1" presetClass="entr" presetSubtype="0" fill="hold" grpId="78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7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3685"/>
                            </p:stCondLst>
                            <p:childTnLst>
                              <p:par>
                                <p:cTn id="239" presetID="1" presetClass="entr" presetSubtype="0" fill="hold" grpId="79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0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3695"/>
                            </p:stCondLst>
                            <p:childTnLst>
                              <p:par>
                                <p:cTn id="242" presetID="1" presetClass="entr" presetSubtype="0" fill="hold" grpId="80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3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3705"/>
                            </p:stCondLst>
                            <p:childTnLst>
                              <p:par>
                                <p:cTn id="245" presetID="1" presetClass="entr" presetSubtype="0" fill="hold" grpId="81" nodeType="afterEffect">
                                  <p:stCondLst>
                                    <p:cond delay="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6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6" grpId="4" animBg="1" advAuto="0"/>
      <p:bldP spid="897" grpId="5" animBg="1" advAuto="0"/>
      <p:bldP spid="898" grpId="6" animBg="1" advAuto="0"/>
      <p:bldP spid="899" grpId="7" animBg="1" advAuto="0"/>
      <p:bldP spid="900" grpId="8" animBg="1" advAuto="0"/>
      <p:bldP spid="901" grpId="9" animBg="1" advAuto="0"/>
      <p:bldP spid="902" grpId="10" animBg="1" advAuto="0"/>
      <p:bldP spid="903" grpId="12" animBg="1" advAuto="0"/>
      <p:bldP spid="904" grpId="11" animBg="1" advAuto="0"/>
      <p:bldP spid="905" grpId="13" animBg="1" advAuto="0"/>
      <p:bldP spid="906" grpId="14" animBg="1" advAuto="0"/>
      <p:bldP spid="907" grpId="15" animBg="1" advAuto="0"/>
      <p:bldP spid="908" grpId="16" animBg="1" advAuto="0"/>
      <p:bldP spid="909" grpId="17" animBg="1" advAuto="0"/>
      <p:bldP spid="910" grpId="18" animBg="1" advAuto="0"/>
      <p:bldP spid="911" grpId="19" animBg="1" advAuto="0"/>
      <p:bldP spid="912" grpId="20" animBg="1" advAuto="0"/>
      <p:bldP spid="913" grpId="21" animBg="1" advAuto="0"/>
      <p:bldP spid="914" grpId="22" animBg="1" advAuto="0"/>
      <p:bldP spid="915" grpId="23" animBg="1" advAuto="0"/>
      <p:bldP spid="916" grpId="24" animBg="1" advAuto="0"/>
      <p:bldP spid="917" grpId="25" animBg="1" advAuto="0"/>
      <p:bldP spid="918" grpId="26" animBg="1" advAuto="0"/>
      <p:bldP spid="919" grpId="27" animBg="1" advAuto="0"/>
      <p:bldP spid="920" grpId="28" animBg="1" advAuto="0"/>
      <p:bldP spid="921" grpId="29" animBg="1" advAuto="0"/>
      <p:bldP spid="922" grpId="30" animBg="1" advAuto="0"/>
      <p:bldP spid="923" grpId="31" animBg="1" advAuto="0"/>
      <p:bldP spid="924" grpId="32" animBg="1" advAuto="0"/>
      <p:bldP spid="925" grpId="33" animBg="1" advAuto="0"/>
      <p:bldP spid="926" grpId="34" animBg="1" advAuto="0"/>
      <p:bldP spid="927" grpId="35" animBg="1" advAuto="0"/>
      <p:bldP spid="928" grpId="36" animBg="1" advAuto="0"/>
      <p:bldP spid="929" grpId="37" animBg="1" advAuto="0"/>
      <p:bldP spid="930" grpId="38" animBg="1" advAuto="0"/>
      <p:bldP spid="931" grpId="39" animBg="1" advAuto="0"/>
      <p:bldP spid="932" grpId="40" animBg="1" advAuto="0"/>
      <p:bldP spid="933" grpId="41" animBg="1" advAuto="0"/>
      <p:bldP spid="934" grpId="42" animBg="1" advAuto="0"/>
      <p:bldP spid="935" grpId="43" animBg="1" advAuto="0"/>
      <p:bldP spid="936" grpId="44" animBg="1" advAuto="0"/>
      <p:bldP spid="937" grpId="45" animBg="1" advAuto="0"/>
      <p:bldP spid="938" grpId="46" animBg="1" advAuto="0"/>
      <p:bldP spid="939" grpId="47" animBg="1" advAuto="0"/>
      <p:bldP spid="940" grpId="48" animBg="1" advAuto="0"/>
      <p:bldP spid="941" grpId="49" animBg="1" advAuto="0"/>
      <p:bldP spid="942" grpId="50" animBg="1" advAuto="0"/>
      <p:bldP spid="943" grpId="51" animBg="1" advAuto="0"/>
      <p:bldP spid="944" grpId="52" animBg="1" advAuto="0"/>
      <p:bldP spid="945" grpId="53" animBg="1" advAuto="0"/>
      <p:bldP spid="946" grpId="54" animBg="1" advAuto="0"/>
      <p:bldP spid="947" grpId="55" animBg="1" advAuto="0"/>
      <p:bldP spid="948" grpId="56" animBg="1" advAuto="0"/>
      <p:bldP spid="949" grpId="57" animBg="1" advAuto="0"/>
      <p:bldP spid="950" grpId="58" animBg="1" advAuto="0"/>
      <p:bldP spid="951" grpId="59" animBg="1" advAuto="0"/>
      <p:bldP spid="952" grpId="60" animBg="1" advAuto="0"/>
      <p:bldP spid="953" grpId="61" animBg="1" advAuto="0"/>
      <p:bldP spid="954" grpId="62" animBg="1" advAuto="0"/>
      <p:bldP spid="955" grpId="63" animBg="1" advAuto="0"/>
      <p:bldP spid="956" grpId="64" animBg="1" advAuto="0"/>
      <p:bldP spid="957" grpId="65" animBg="1" advAuto="0"/>
      <p:bldP spid="958" grpId="66" animBg="1" advAuto="0"/>
      <p:bldP spid="959" grpId="67" animBg="1" advAuto="0"/>
      <p:bldP spid="960" grpId="68" animBg="1" advAuto="0"/>
      <p:bldP spid="961" grpId="69" animBg="1" advAuto="0"/>
      <p:bldP spid="962" grpId="70" animBg="1" advAuto="0"/>
      <p:bldP spid="963" grpId="71" animBg="1" advAuto="0"/>
      <p:bldP spid="964" grpId="72" animBg="1" advAuto="0"/>
      <p:bldP spid="965" grpId="73" animBg="1" advAuto="0"/>
      <p:bldP spid="966" grpId="74" animBg="1" advAuto="0"/>
      <p:bldP spid="967" grpId="75" animBg="1" advAuto="0"/>
      <p:bldP spid="968" grpId="76" animBg="1" advAuto="0"/>
      <p:bldP spid="969" grpId="77" animBg="1" advAuto="0"/>
      <p:bldP spid="970" grpId="78" animBg="1" advAuto="0"/>
      <p:bldP spid="971" grpId="79" animBg="1" advAuto="0"/>
      <p:bldP spid="972" grpId="80" animBg="1" advAuto="0"/>
      <p:bldP spid="973" grpId="81" animBg="1" advAuto="0"/>
      <p:bldP spid="975" grpId="1" animBg="1" advAuto="0"/>
      <p:bldP spid="975" grpId="3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977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78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79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0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1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2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3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4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5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6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7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8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9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0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1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2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3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4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5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6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7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8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9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0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1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2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3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4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5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6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7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8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9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0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1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2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3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4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5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6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7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8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02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021" name="Example"/>
          <p:cNvSpPr txBox="1"/>
          <p:nvPr/>
        </p:nvSpPr>
        <p:spPr>
          <a:xfrm>
            <a:off x="4007752" y="-11093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Example</a:t>
            </a:r>
          </a:p>
        </p:txBody>
      </p:sp>
      <p:pic>
        <p:nvPicPr>
          <p:cNvPr id="1022" name="pdf-sim1.pdf" descr="pdf-sim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01248" y="2246552"/>
            <a:ext cx="14381504" cy="11285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" name="pdf-sim2.pdf" descr="pdf-sim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03800" y="2248554"/>
            <a:ext cx="14376400" cy="112810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67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025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26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27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28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29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0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1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2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3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4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5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6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7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8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39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0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1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2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3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4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5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6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7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8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9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0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1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2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3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4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5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6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7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8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9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0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1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2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3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4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5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6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06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69" name="1. A family of functions"/>
          <p:cNvSpPr txBox="1"/>
          <p:nvPr/>
        </p:nvSpPr>
        <p:spPr>
          <a:xfrm>
            <a:off x="4007752" y="-11093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1. A family of functions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1" name="pdf-best-model.pdf" descr="pdf-best-model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03800" y="2248554"/>
            <a:ext cx="14376400" cy="112810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14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072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3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4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5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6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7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8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9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0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1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2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3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4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5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6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7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8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9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0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1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2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3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4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5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6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7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8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9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0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1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2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3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4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5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6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7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8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9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10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11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12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13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11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16" name="2. The best function of the family"/>
          <p:cNvSpPr txBox="1"/>
          <p:nvPr/>
        </p:nvSpPr>
        <p:spPr>
          <a:xfrm>
            <a:off x="4007752" y="-11093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defTabSz="549148">
              <a:defRPr sz="9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2. The best function of the family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pdf-residuals.pdf" descr="pdf-residuals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03800" y="2248554"/>
            <a:ext cx="14376400" cy="112810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61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119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20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21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22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23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24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25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26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27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28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29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0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1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2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3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4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5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6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7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8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9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0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1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2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3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4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5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6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7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8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9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0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1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2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3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4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5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6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7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8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9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0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16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163" name="3. The residuals"/>
          <p:cNvSpPr txBox="1"/>
          <p:nvPr/>
        </p:nvSpPr>
        <p:spPr>
          <a:xfrm>
            <a:off x="4007752" y="-11093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3. The residuals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7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165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6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7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8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9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0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1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2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3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4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5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6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7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8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9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0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1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2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3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4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5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6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7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8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9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0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1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2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3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4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5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6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7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8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9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0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1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2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3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4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5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6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20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209" name="(Popular) modeling functions in R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/>
          <a:p>
            <a:pPr defTabSz="537463">
              <a:defRPr sz="92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(Popular)</a:t>
            </a:r>
            <a:r>
              <a:t> modeling functions in R</a:t>
            </a:r>
          </a:p>
        </p:txBody>
      </p:sp>
      <p:graphicFrame>
        <p:nvGraphicFramePr>
          <p:cNvPr id="1210" name="Table"/>
          <p:cNvGraphicFramePr/>
          <p:nvPr/>
        </p:nvGraphicFramePr>
        <p:xfrm>
          <a:off x="4353524" y="2755542"/>
          <a:ext cx="15676950" cy="10154439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42173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01871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44091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12827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package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fits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lm()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stats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linear models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glm()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stats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generalized linear models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gam()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mgcv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generalized additive models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glmnet()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glmnet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penalized linear models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rlm()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MASS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robust linear models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rpart()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rpart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trees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randomForest()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randomForest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random forests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xgboost()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xgboost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gradient boosting machines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4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212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3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4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5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6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7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8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9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0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1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2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3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4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5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6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7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8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9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0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1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2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3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4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5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6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7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8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9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40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41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42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43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44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45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46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47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48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49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50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51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52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53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25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256" name="(Popular) modeling functions in R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/>
          <a:p>
            <a:pPr defTabSz="537463">
              <a:defRPr sz="92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(Popular)</a:t>
            </a:r>
            <a:r>
              <a:t> modeling functions in R</a:t>
            </a:r>
          </a:p>
        </p:txBody>
      </p:sp>
      <p:graphicFrame>
        <p:nvGraphicFramePr>
          <p:cNvPr id="1257" name="Table"/>
          <p:cNvGraphicFramePr/>
          <p:nvPr/>
        </p:nvGraphicFramePr>
        <p:xfrm>
          <a:off x="4353524" y="2755542"/>
          <a:ext cx="15676950" cy="10154439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42173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01871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44091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12827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package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fits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lm()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stats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linear models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glm()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stats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generalized linear models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gam()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mgcv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generalized additive models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glmnet()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glmnet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penalized linear models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rlm()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MASS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robust linear models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rpart()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rpart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trees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randomForest()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randomForest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random forests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xgboost()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xgboost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gradient boosting machines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1" name="Group"/>
          <p:cNvGrpSpPr/>
          <p:nvPr/>
        </p:nvGrpSpPr>
        <p:grpSpPr>
          <a:xfrm>
            <a:off x="2895199" y="4550919"/>
            <a:ext cx="4135446" cy="4775201"/>
            <a:chOff x="319877" y="0"/>
            <a:chExt cx="4135444" cy="4775200"/>
          </a:xfrm>
        </p:grpSpPr>
        <p:sp>
          <p:nvSpPr>
            <p:cNvPr id="1259" name="Polygon"/>
            <p:cNvSpPr/>
            <p:nvPr/>
          </p:nvSpPr>
          <p:spPr>
            <a:xfrm>
              <a:off x="319877" y="0"/>
              <a:ext cx="4135446" cy="4775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0" name="Polygon"/>
            <p:cNvSpPr/>
            <p:nvPr/>
          </p:nvSpPr>
          <p:spPr>
            <a:xfrm>
              <a:off x="491895" y="198628"/>
              <a:ext cx="3791410" cy="4377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1" name="Circle"/>
            <p:cNvSpPr/>
            <p:nvPr/>
          </p:nvSpPr>
          <p:spPr>
            <a:xfrm>
              <a:off x="1252292" y="1665689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2" name="Circle"/>
            <p:cNvSpPr/>
            <p:nvPr/>
          </p:nvSpPr>
          <p:spPr>
            <a:xfrm>
              <a:off x="1570597" y="2093485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3" name="Circle"/>
            <p:cNvSpPr/>
            <p:nvPr/>
          </p:nvSpPr>
          <p:spPr>
            <a:xfrm>
              <a:off x="1570597" y="1665689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4" name="Circle"/>
            <p:cNvSpPr/>
            <p:nvPr/>
          </p:nvSpPr>
          <p:spPr>
            <a:xfrm>
              <a:off x="1406360" y="1573832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5" name="Circle"/>
            <p:cNvSpPr/>
            <p:nvPr/>
          </p:nvSpPr>
          <p:spPr>
            <a:xfrm>
              <a:off x="2391782" y="2255161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6" name="Circle"/>
            <p:cNvSpPr/>
            <p:nvPr/>
          </p:nvSpPr>
          <p:spPr>
            <a:xfrm>
              <a:off x="1888901" y="1665689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7" name="Circle"/>
            <p:cNvSpPr/>
            <p:nvPr/>
          </p:nvSpPr>
          <p:spPr>
            <a:xfrm>
              <a:off x="2322026" y="370529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8" name="Circle"/>
            <p:cNvSpPr/>
            <p:nvPr/>
          </p:nvSpPr>
          <p:spPr>
            <a:xfrm>
              <a:off x="1406360" y="2476704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69" name="Circle"/>
            <p:cNvSpPr/>
            <p:nvPr/>
          </p:nvSpPr>
          <p:spPr>
            <a:xfrm>
              <a:off x="968394" y="2093485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70" name="Circle"/>
            <p:cNvSpPr/>
            <p:nvPr/>
          </p:nvSpPr>
          <p:spPr>
            <a:xfrm>
              <a:off x="1252292" y="2521280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71" name="Circle"/>
            <p:cNvSpPr/>
            <p:nvPr/>
          </p:nvSpPr>
          <p:spPr>
            <a:xfrm>
              <a:off x="1310032" y="2182636"/>
              <a:ext cx="264878" cy="264879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72" name="Circle"/>
            <p:cNvSpPr/>
            <p:nvPr/>
          </p:nvSpPr>
          <p:spPr>
            <a:xfrm>
              <a:off x="547053" y="1990637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73" name="Circle"/>
            <p:cNvSpPr/>
            <p:nvPr/>
          </p:nvSpPr>
          <p:spPr>
            <a:xfrm>
              <a:off x="749412" y="2255161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74" name="Circle"/>
            <p:cNvSpPr/>
            <p:nvPr/>
          </p:nvSpPr>
          <p:spPr>
            <a:xfrm>
              <a:off x="968394" y="2713935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75" name="Circle"/>
            <p:cNvSpPr/>
            <p:nvPr/>
          </p:nvSpPr>
          <p:spPr>
            <a:xfrm>
              <a:off x="2720510" y="2255161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76" name="Circle"/>
            <p:cNvSpPr/>
            <p:nvPr/>
          </p:nvSpPr>
          <p:spPr>
            <a:xfrm>
              <a:off x="2464776" y="1491282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77" name="Circle"/>
            <p:cNvSpPr/>
            <p:nvPr/>
          </p:nvSpPr>
          <p:spPr>
            <a:xfrm>
              <a:off x="2524220" y="1665689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78" name="Circle"/>
            <p:cNvSpPr/>
            <p:nvPr/>
          </p:nvSpPr>
          <p:spPr>
            <a:xfrm>
              <a:off x="2556019" y="834334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79" name="Circle"/>
            <p:cNvSpPr/>
            <p:nvPr/>
          </p:nvSpPr>
          <p:spPr>
            <a:xfrm>
              <a:off x="2063307" y="2521280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0" name="Circle"/>
            <p:cNvSpPr/>
            <p:nvPr/>
          </p:nvSpPr>
          <p:spPr>
            <a:xfrm>
              <a:off x="2824906" y="1607581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1" name="Circle"/>
            <p:cNvSpPr/>
            <p:nvPr/>
          </p:nvSpPr>
          <p:spPr>
            <a:xfrm>
              <a:off x="2322026" y="1018109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2" name="Circle"/>
            <p:cNvSpPr/>
            <p:nvPr/>
          </p:nvSpPr>
          <p:spPr>
            <a:xfrm>
              <a:off x="1685416" y="1873700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3" name="Circle"/>
            <p:cNvSpPr/>
            <p:nvPr/>
          </p:nvSpPr>
          <p:spPr>
            <a:xfrm>
              <a:off x="2675680" y="2607008"/>
              <a:ext cx="264878" cy="264879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4" name="Circle"/>
            <p:cNvSpPr/>
            <p:nvPr/>
          </p:nvSpPr>
          <p:spPr>
            <a:xfrm>
              <a:off x="2172800" y="2017537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5" name="Circle"/>
            <p:cNvSpPr/>
            <p:nvPr/>
          </p:nvSpPr>
          <p:spPr>
            <a:xfrm>
              <a:off x="681573" y="2521280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6" name="Circle"/>
            <p:cNvSpPr/>
            <p:nvPr/>
          </p:nvSpPr>
          <p:spPr>
            <a:xfrm>
              <a:off x="2207205" y="1417847"/>
              <a:ext cx="264878" cy="264879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7" name="Circle"/>
            <p:cNvSpPr/>
            <p:nvPr/>
          </p:nvSpPr>
          <p:spPr>
            <a:xfrm>
              <a:off x="2548843" y="1506999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8" name="Circle"/>
            <p:cNvSpPr/>
            <p:nvPr/>
          </p:nvSpPr>
          <p:spPr>
            <a:xfrm>
              <a:off x="3914491" y="1931371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89" name="Circle"/>
            <p:cNvSpPr/>
            <p:nvPr/>
          </p:nvSpPr>
          <p:spPr>
            <a:xfrm>
              <a:off x="3411610" y="1341899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0" name="Circle"/>
            <p:cNvSpPr/>
            <p:nvPr/>
          </p:nvSpPr>
          <p:spPr>
            <a:xfrm>
              <a:off x="2118307" y="2598547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1" name="Circle"/>
            <p:cNvSpPr/>
            <p:nvPr/>
          </p:nvSpPr>
          <p:spPr>
            <a:xfrm>
              <a:off x="3322712" y="2522599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2" name="Circle"/>
            <p:cNvSpPr/>
            <p:nvPr/>
          </p:nvSpPr>
          <p:spPr>
            <a:xfrm>
              <a:off x="2623127" y="1728906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3" name="Circle"/>
            <p:cNvSpPr/>
            <p:nvPr/>
          </p:nvSpPr>
          <p:spPr>
            <a:xfrm>
              <a:off x="2075417" y="1491282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4" name="Circle"/>
            <p:cNvSpPr/>
            <p:nvPr/>
          </p:nvSpPr>
          <p:spPr>
            <a:xfrm>
              <a:off x="2020924" y="2072293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5" name="Circle"/>
            <p:cNvSpPr/>
            <p:nvPr/>
          </p:nvSpPr>
          <p:spPr>
            <a:xfrm>
              <a:off x="2524220" y="1990637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6" name="Circle"/>
            <p:cNvSpPr/>
            <p:nvPr/>
          </p:nvSpPr>
          <p:spPr>
            <a:xfrm>
              <a:off x="3461931" y="1845843"/>
              <a:ext cx="264878" cy="264879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7" name="Circle"/>
            <p:cNvSpPr/>
            <p:nvPr/>
          </p:nvSpPr>
          <p:spPr>
            <a:xfrm>
              <a:off x="2859728" y="2189230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8" name="Circle"/>
            <p:cNvSpPr/>
            <p:nvPr/>
          </p:nvSpPr>
          <p:spPr>
            <a:xfrm>
              <a:off x="681573" y="1477833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99" name="Circle"/>
            <p:cNvSpPr/>
            <p:nvPr/>
          </p:nvSpPr>
          <p:spPr>
            <a:xfrm>
              <a:off x="518184" y="2607008"/>
              <a:ext cx="264878" cy="264879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0" name="modelr"/>
            <p:cNvSpPr txBox="1"/>
            <p:nvPr/>
          </p:nvSpPr>
          <p:spPr>
            <a:xfrm>
              <a:off x="1109840" y="2787754"/>
              <a:ext cx="2555520" cy="10014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6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grpSp>
        <p:nvGrpSpPr>
          <p:cNvPr id="1344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302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3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4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5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6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7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8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9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0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1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2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3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4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5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6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7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8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9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0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1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2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3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4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5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6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7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8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9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0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1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2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3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4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5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6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7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8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9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40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41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42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43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34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346" name="modelr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modelr</a:t>
            </a:r>
          </a:p>
        </p:txBody>
      </p:sp>
      <p:sp>
        <p:nvSpPr>
          <p:cNvPr id="1347" name="Tidy functions that make it easier to work with models in R"/>
          <p:cNvSpPr txBox="1"/>
          <p:nvPr/>
        </p:nvSpPr>
        <p:spPr>
          <a:xfrm>
            <a:off x="7830976" y="4202521"/>
            <a:ext cx="13405522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functions that make it easier to work with models in R</a:t>
            </a:r>
          </a:p>
        </p:txBody>
      </p:sp>
      <p:sp>
        <p:nvSpPr>
          <p:cNvPr id="1348" name="Rectangle"/>
          <p:cNvSpPr/>
          <p:nvPr/>
        </p:nvSpPr>
        <p:spPr>
          <a:xfrm>
            <a:off x="7837326" y="6338023"/>
            <a:ext cx="13837547" cy="328503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49" name="# install.packages(&quot;tidyverse&quot;)…"/>
          <p:cNvSpPr txBox="1"/>
          <p:nvPr/>
        </p:nvSpPr>
        <p:spPr>
          <a:xfrm>
            <a:off x="8202045" y="6669901"/>
            <a:ext cx="13276433" cy="2889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14095">
              <a:spcBef>
                <a:spcPts val="1300"/>
              </a:spcBef>
              <a:defRPr sz="44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 defTabSz="514095">
              <a:spcBef>
                <a:spcPts val="1300"/>
              </a:spcBef>
              <a:defRPr sz="44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modelr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 defTabSz="514095">
              <a:spcBef>
                <a:spcPts val="1300"/>
              </a:spcBef>
              <a:defRPr sz="44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wages &lt;- heights %&gt;% filter(income &gt; 0)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1" name="Screen Shot 2017-07-21 at 4.02.51 PM.png" descr="Screen Shot 2017-07-21 at 4.02.5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6353" y="2069463"/>
            <a:ext cx="20591294" cy="1123446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94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352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53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54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55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56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57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58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59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0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1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2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3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4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5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6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7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8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9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0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1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2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3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4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5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6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7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8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9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0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1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2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3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4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5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6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7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8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9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90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91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92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93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39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96" name="Rectangle"/>
          <p:cNvSpPr/>
          <p:nvPr/>
        </p:nvSpPr>
        <p:spPr>
          <a:xfrm>
            <a:off x="2301746" y="549302"/>
            <a:ext cx="13263733" cy="157041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97" name="wages"/>
          <p:cNvSpPr txBox="1"/>
          <p:nvPr/>
        </p:nvSpPr>
        <p:spPr>
          <a:xfrm>
            <a:off x="2666466" y="881179"/>
            <a:ext cx="13276432" cy="99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wages</a:t>
            </a:r>
          </a:p>
        </p:txBody>
      </p:sp>
      <p:sp>
        <p:nvSpPr>
          <p:cNvPr id="1398" name="Oval"/>
          <p:cNvSpPr/>
          <p:nvPr/>
        </p:nvSpPr>
        <p:spPr>
          <a:xfrm>
            <a:off x="2328477" y="2340365"/>
            <a:ext cx="3216460" cy="1752601"/>
          </a:xfrm>
          <a:prstGeom prst="ellipse">
            <a:avLst/>
          </a:prstGeom>
          <a:ln w="1905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8" grpId="1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Open 07-Models.Rmd"/>
          <p:cNvSpPr txBox="1">
            <a:spLocks noGrp="1"/>
          </p:cNvSpPr>
          <p:nvPr>
            <p:ph type="body" sz="half" idx="4294967295"/>
          </p:nvPr>
        </p:nvSpPr>
        <p:spPr>
          <a:xfrm>
            <a:off x="6930529" y="3021307"/>
            <a:ext cx="10522943" cy="6581186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Open </a:t>
            </a:r>
            <a:r>
              <a:rPr b="1"/>
              <a:t>07-Models.Rmd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0" name="pdf-income-2.pdf" descr="pdf-income-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29817" y="3171697"/>
            <a:ext cx="16560801" cy="1037324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43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401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02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03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04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05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06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07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08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09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0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1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2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3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4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5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6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7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8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9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0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1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2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3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4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5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6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7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8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9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0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1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2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3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4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5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6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7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8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9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40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41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42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44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45" name="Rectangle"/>
          <p:cNvSpPr/>
          <p:nvPr/>
        </p:nvSpPr>
        <p:spPr>
          <a:xfrm>
            <a:off x="1379857" y="390707"/>
            <a:ext cx="21624287" cy="269644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46" name="wages %&gt;%…"/>
          <p:cNvSpPr txBox="1"/>
          <p:nvPr/>
        </p:nvSpPr>
        <p:spPr>
          <a:xfrm>
            <a:off x="1744576" y="722584"/>
            <a:ext cx="21258412" cy="2149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wages %&gt;% </a:t>
            </a:r>
          </a:p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log(income)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+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geom_histogram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binwidth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0.25)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lm()"/>
          <p:cNvSpPr txBox="1"/>
          <p:nvPr/>
        </p:nvSpPr>
        <p:spPr>
          <a:xfrm>
            <a:off x="2628899" y="5035550"/>
            <a:ext cx="18716626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lm()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2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450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51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52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53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54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55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56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57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58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59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60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61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62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63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64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65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66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67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68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69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70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71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72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73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74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75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76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77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78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79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80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81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82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83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84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85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86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87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88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89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90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91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49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494" name="lm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lm()</a:t>
            </a:r>
          </a:p>
        </p:txBody>
      </p:sp>
      <p:sp>
        <p:nvSpPr>
          <p:cNvPr id="1495" name="Fit a linear model to data"/>
          <p:cNvSpPr txBox="1"/>
          <p:nvPr/>
        </p:nvSpPr>
        <p:spPr>
          <a:xfrm>
            <a:off x="4119237" y="2663148"/>
            <a:ext cx="1374045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Fit a linear model to data</a:t>
            </a:r>
          </a:p>
        </p:txBody>
      </p:sp>
      <p:sp>
        <p:nvSpPr>
          <p:cNvPr id="1496" name="Rectangle"/>
          <p:cNvSpPr/>
          <p:nvPr/>
        </p:nvSpPr>
        <p:spPr>
          <a:xfrm>
            <a:off x="4170291" y="4502581"/>
            <a:ext cx="16067310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97" name="lm(log(income) ~ education, data = wages)"/>
          <p:cNvSpPr txBox="1"/>
          <p:nvPr/>
        </p:nvSpPr>
        <p:spPr>
          <a:xfrm>
            <a:off x="4313848" y="4872558"/>
            <a:ext cx="15950914" cy="1049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log(income) ~ education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data = wages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498" name="The data set"/>
          <p:cNvSpPr/>
          <p:nvPr/>
        </p:nvSpPr>
        <p:spPr>
          <a:xfrm>
            <a:off x="11575780" y="5816489"/>
            <a:ext cx="4230291" cy="4184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309" y="0"/>
                </a:moveTo>
                <a:lnTo>
                  <a:pt x="17661" y="5212"/>
                </a:lnTo>
                <a:lnTo>
                  <a:pt x="2207" y="5212"/>
                </a:lnTo>
                <a:cubicBezTo>
                  <a:pt x="988" y="5212"/>
                  <a:pt x="0" y="6210"/>
                  <a:pt x="0" y="7442"/>
                </a:cubicBezTo>
                <a:lnTo>
                  <a:pt x="0" y="19369"/>
                </a:lnTo>
                <a:cubicBezTo>
                  <a:pt x="0" y="20601"/>
                  <a:pt x="988" y="21600"/>
                  <a:pt x="2207" y="21600"/>
                </a:cubicBezTo>
                <a:lnTo>
                  <a:pt x="19393" y="21600"/>
                </a:lnTo>
                <a:cubicBezTo>
                  <a:pt x="20612" y="21600"/>
                  <a:pt x="21600" y="20601"/>
                  <a:pt x="21600" y="19369"/>
                </a:cubicBezTo>
                <a:lnTo>
                  <a:pt x="21600" y="7442"/>
                </a:lnTo>
                <a:cubicBezTo>
                  <a:pt x="21600" y="6210"/>
                  <a:pt x="20612" y="5212"/>
                  <a:pt x="19393" y="5212"/>
                </a:cubicBezTo>
                <a:lnTo>
                  <a:pt x="18958" y="5212"/>
                </a:lnTo>
                <a:lnTo>
                  <a:pt x="18309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The data set</a:t>
            </a:r>
          </a:p>
        </p:txBody>
      </p:sp>
      <p:sp>
        <p:nvSpPr>
          <p:cNvPr id="1499" name="A formula that describes the model equation"/>
          <p:cNvSpPr/>
          <p:nvPr/>
        </p:nvSpPr>
        <p:spPr>
          <a:xfrm>
            <a:off x="4163941" y="5884355"/>
            <a:ext cx="7158435" cy="4096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98" y="0"/>
                </a:moveTo>
                <a:lnTo>
                  <a:pt x="17314" y="4859"/>
                </a:lnTo>
                <a:lnTo>
                  <a:pt x="1304" y="4859"/>
                </a:lnTo>
                <a:cubicBezTo>
                  <a:pt x="584" y="4859"/>
                  <a:pt x="0" y="5879"/>
                  <a:pt x="0" y="7138"/>
                </a:cubicBezTo>
                <a:lnTo>
                  <a:pt x="0" y="19321"/>
                </a:lnTo>
                <a:cubicBezTo>
                  <a:pt x="0" y="20580"/>
                  <a:pt x="584" y="21600"/>
                  <a:pt x="1304" y="21600"/>
                </a:cubicBezTo>
                <a:lnTo>
                  <a:pt x="20296" y="21600"/>
                </a:lnTo>
                <a:cubicBezTo>
                  <a:pt x="21016" y="21600"/>
                  <a:pt x="21600" y="20580"/>
                  <a:pt x="21600" y="19321"/>
                </a:cubicBezTo>
                <a:lnTo>
                  <a:pt x="21600" y="7138"/>
                </a:lnTo>
                <a:cubicBezTo>
                  <a:pt x="21600" y="5879"/>
                  <a:pt x="21016" y="4859"/>
                  <a:pt x="20296" y="4859"/>
                </a:cubicBezTo>
                <a:lnTo>
                  <a:pt x="18082" y="4859"/>
                </a:lnTo>
                <a:lnTo>
                  <a:pt x="17698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 formula that describes the model equation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3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501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02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03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04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05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06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07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08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09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10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11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12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13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14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15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16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17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18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19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20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21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22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23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24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25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26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27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28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29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30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31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32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33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34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35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36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37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38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39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40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41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42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544" name="formula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formulas</a:t>
            </a:r>
          </a:p>
        </p:txBody>
      </p:sp>
      <p:sp>
        <p:nvSpPr>
          <p:cNvPr id="1545" name="Formula only needs to include the response and predictors"/>
          <p:cNvSpPr txBox="1">
            <a:spLocks noGrp="1"/>
          </p:cNvSpPr>
          <p:nvPr>
            <p:ph type="body" sz="quarter" idx="1"/>
          </p:nvPr>
        </p:nvSpPr>
        <p:spPr>
          <a:xfrm>
            <a:off x="3089534" y="3225228"/>
            <a:ext cx="18365177" cy="2019301"/>
          </a:xfrm>
          <a:prstGeom prst="rect">
            <a:avLst/>
          </a:prstGeom>
        </p:spPr>
        <p:txBody>
          <a:bodyPr lIns="50800" tIns="50800" rIns="50800" bIns="50800"/>
          <a:lstStyle>
            <a:lvl1pPr indent="0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Formula only needs to include the response and predictors</a:t>
            </a:r>
          </a:p>
        </p:txBody>
      </p:sp>
      <p:sp>
        <p:nvSpPr>
          <p:cNvPr id="154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547" name="y ~ x"/>
          <p:cNvSpPr txBox="1"/>
          <p:nvPr/>
        </p:nvSpPr>
        <p:spPr>
          <a:xfrm>
            <a:off x="8289177" y="7230922"/>
            <a:ext cx="4279901" cy="167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2400"/>
              </a:spcBef>
              <a:defRPr sz="8000">
                <a:latin typeface="Inconsolata"/>
                <a:ea typeface="Inconsolata"/>
                <a:cs typeface="Inconsolata"/>
                <a:sym typeface="Inconsolata"/>
              </a:defRPr>
            </a:lvl1pPr>
          </a:lstStyle>
          <a:p>
            <a:r>
              <a:t>y ~ x</a:t>
            </a:r>
          </a:p>
        </p:txBody>
      </p:sp>
      <p:pic>
        <p:nvPicPr>
          <p:cNvPr id="1548" name="droppedImage.pdf" descr="dropped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27277" y="5821222"/>
            <a:ext cx="7919946" cy="11557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56" name="Group"/>
          <p:cNvGrpSpPr/>
          <p:nvPr/>
        </p:nvGrpSpPr>
        <p:grpSpPr>
          <a:xfrm>
            <a:off x="8136777" y="5859322"/>
            <a:ext cx="6273801" cy="3048001"/>
            <a:chOff x="0" y="0"/>
            <a:chExt cx="6273800" cy="3048000"/>
          </a:xfrm>
        </p:grpSpPr>
        <p:grpSp>
          <p:nvGrpSpPr>
            <p:cNvPr id="1551" name="Group"/>
            <p:cNvGrpSpPr/>
            <p:nvPr/>
          </p:nvGrpSpPr>
          <p:grpSpPr>
            <a:xfrm>
              <a:off x="0" y="88900"/>
              <a:ext cx="787400" cy="1155700"/>
              <a:chOff x="0" y="0"/>
              <a:chExt cx="787400" cy="1155700"/>
            </a:xfrm>
          </p:grpSpPr>
          <p:sp>
            <p:nvSpPr>
              <p:cNvPr id="1549" name="Rectangle"/>
              <p:cNvSpPr/>
              <p:nvPr/>
            </p:nvSpPr>
            <p:spPr>
              <a:xfrm>
                <a:off x="0" y="0"/>
                <a:ext cx="787400" cy="115570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pic>
            <p:nvPicPr>
              <p:cNvPr id="1550" name="droppedImage.pdf" descr="droppedImage.pd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165100" y="211666"/>
                <a:ext cx="622300" cy="82973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554" name="Group"/>
            <p:cNvGrpSpPr/>
            <p:nvPr/>
          </p:nvGrpSpPr>
          <p:grpSpPr>
            <a:xfrm>
              <a:off x="5483785" y="0"/>
              <a:ext cx="790015" cy="1155700"/>
              <a:chOff x="0" y="0"/>
              <a:chExt cx="790014" cy="1155700"/>
            </a:xfrm>
          </p:grpSpPr>
          <p:sp>
            <p:nvSpPr>
              <p:cNvPr id="1552" name="Rectangle"/>
              <p:cNvSpPr/>
              <p:nvPr/>
            </p:nvSpPr>
            <p:spPr>
              <a:xfrm>
                <a:off x="2614" y="0"/>
                <a:ext cx="787401" cy="115570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pic>
            <p:nvPicPr>
              <p:cNvPr id="1553" name="droppedImage.pdf" descr="droppedImage.pdf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0" y="292100"/>
                <a:ext cx="652930" cy="5842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1555" name="y ~ x"/>
            <p:cNvSpPr txBox="1"/>
            <p:nvPr/>
          </p:nvSpPr>
          <p:spPr>
            <a:xfrm>
              <a:off x="152400" y="1371600"/>
              <a:ext cx="4279900" cy="16764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 algn="l">
                <a:spcBef>
                  <a:spcPts val="2400"/>
                </a:spcBef>
                <a:defRPr sz="8000">
                  <a:latin typeface="Inconsolata"/>
                  <a:ea typeface="Inconsolata"/>
                  <a:cs typeface="Inconsolata"/>
                  <a:sym typeface="Inconsolata"/>
                </a:defRPr>
              </a:pPr>
              <a:r>
                <a:rPr>
                  <a:solidFill>
                    <a:srgbClr val="0096FF"/>
                  </a:solidFill>
                </a:rPr>
                <a:t>y</a:t>
              </a:r>
              <a:r>
                <a:t> ~ </a:t>
              </a:r>
              <a:r>
                <a:rPr>
                  <a:solidFill>
                    <a:srgbClr val="0096FF"/>
                  </a:solidFill>
                </a:rPr>
                <a:t>x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"/>
                                        <p:tgtEl>
                                          <p:spTgt spid="1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6" grpId="1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Your Turn 1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</a:t>
            </a:r>
          </a:p>
        </p:txBody>
      </p:sp>
      <p:sp>
        <p:nvSpPr>
          <p:cNvPr id="1559" name="Fit the model below and then examine the output. What does it look like?…"/>
          <p:cNvSpPr txBox="1">
            <a:spLocks noGrp="1"/>
          </p:cNvSpPr>
          <p:nvPr>
            <p:ph type="body" sz="half" idx="4294967295"/>
          </p:nvPr>
        </p:nvSpPr>
        <p:spPr>
          <a:xfrm>
            <a:off x="1948549" y="3240423"/>
            <a:ext cx="20486901" cy="4080588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Fit the model below and then examine the output. What does it look like?</a:t>
            </a:r>
          </a:p>
          <a:p>
            <a:pPr marL="0" indent="0" defTabSz="584200">
              <a:spcBef>
                <a:spcPts val="3000"/>
              </a:spcBef>
              <a:buSzTx/>
              <a:buNone/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mod_e &lt;- lm(log(income) ~ education, data = wages)</a:t>
            </a:r>
          </a:p>
        </p:txBody>
      </p:sp>
      <p:pic>
        <p:nvPicPr>
          <p:cNvPr id="1560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15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560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563" name="Rectangle"/>
          <p:cNvSpPr/>
          <p:nvPr/>
        </p:nvSpPr>
        <p:spPr>
          <a:xfrm>
            <a:off x="1379857" y="1361937"/>
            <a:ext cx="21624287" cy="10992127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66" name="Not pipe friendly to have data as second argument :("/>
          <p:cNvSpPr/>
          <p:nvPr/>
        </p:nvSpPr>
        <p:spPr>
          <a:xfrm>
            <a:off x="16089134" y="5376191"/>
            <a:ext cx="6572648" cy="3230134"/>
          </a:xfrm>
          <a:prstGeom prst="wedgeRoundRectCallout">
            <a:avLst>
              <a:gd name="adj1" fmla="val -4501"/>
              <a:gd name="adj2" fmla="val -142759"/>
              <a:gd name="adj3" fmla="val 16667"/>
            </a:avLst>
          </a:pr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 marL="876300" indent="-571500" algn="l">
              <a:lnSpc>
                <a:spcPct val="90000"/>
              </a:lnSpc>
              <a:buSzPct val="100000"/>
              <a:buAutoNum type="arabicPeriod"/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Not pipe friendly to have data as second argument :(</a:t>
            </a:r>
          </a:p>
        </p:txBody>
      </p:sp>
      <p:sp>
        <p:nvSpPr>
          <p:cNvPr id="1564" name="mod_e &lt;- lm(log(income) ~ education, data = wages)…"/>
          <p:cNvSpPr txBox="1"/>
          <p:nvPr/>
        </p:nvSpPr>
        <p:spPr>
          <a:xfrm>
            <a:off x="1744576" y="1693814"/>
            <a:ext cx="21258412" cy="104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30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lm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(log(income) ~ education, data = wages)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6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Call:</a:t>
            </a:r>
          </a:p>
          <a:p>
            <a:pPr algn="l">
              <a:spcBef>
                <a:spcPts val="1500"/>
              </a:spcBef>
              <a:defRPr sz="46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lm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(formula = log(income) ~ education, data = wages)</a:t>
            </a:r>
          </a:p>
          <a:p>
            <a:pPr algn="l">
              <a:spcBef>
                <a:spcPts val="1500"/>
              </a:spcBef>
              <a:defRPr sz="46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</a:t>
            </a:r>
          </a:p>
          <a:p>
            <a:pPr algn="l">
              <a:spcBef>
                <a:spcPts val="1500"/>
              </a:spcBef>
              <a:defRPr sz="46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Coefficients:</a:t>
            </a:r>
          </a:p>
          <a:p>
            <a:pPr algn="l">
              <a:spcBef>
                <a:spcPts val="1500"/>
              </a:spcBef>
              <a:defRPr sz="46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(Intercept)    education  </a:t>
            </a:r>
          </a:p>
          <a:p>
            <a:pPr algn="l">
              <a:spcBef>
                <a:spcPts val="3000"/>
              </a:spcBef>
              <a:defRPr sz="46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8.5577       0.1418 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class(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lm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</p:txBody>
      </p:sp>
      <p:sp>
        <p:nvSpPr>
          <p:cNvPr id="1565" name="Output is not tidy, or even a data frame"/>
          <p:cNvSpPr/>
          <p:nvPr/>
        </p:nvSpPr>
        <p:spPr>
          <a:xfrm>
            <a:off x="16089134" y="9084365"/>
            <a:ext cx="6602584" cy="2929714"/>
          </a:xfrm>
          <a:prstGeom prst="wedgeRoundRectCallout">
            <a:avLst>
              <a:gd name="adj1" fmla="val -118954"/>
              <a:gd name="adj2" fmla="val -81200"/>
              <a:gd name="adj3" fmla="val 16667"/>
            </a:avLst>
          </a:pr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 marL="876300" indent="-571500" algn="l">
              <a:lnSpc>
                <a:spcPct val="90000"/>
              </a:lnSpc>
              <a:buSzPct val="100000"/>
              <a:buAutoNum type="arabicPeriod" startAt="2"/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Output is not tidy, or even a data frame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6" grpId="1" animBg="1" advAuto="0"/>
      <p:bldP spid="1565" grpId="2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0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568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69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70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71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72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73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74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75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76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77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78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79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80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81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82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83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84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85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86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87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88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89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0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1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2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3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4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5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6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7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8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9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0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1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2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3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4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5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6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7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8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9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61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612" name=".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.</a:t>
            </a:r>
          </a:p>
        </p:txBody>
      </p:sp>
      <p:sp>
        <p:nvSpPr>
          <p:cNvPr id="1613" name="Use &quot;.&quot; to pipe input to somewhere other than the first argument"/>
          <p:cNvSpPr txBox="1"/>
          <p:nvPr/>
        </p:nvSpPr>
        <p:spPr>
          <a:xfrm>
            <a:off x="4119237" y="3212131"/>
            <a:ext cx="16080010" cy="2283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Use "." to pipe input to somewhere other than the first argument </a:t>
            </a:r>
          </a:p>
        </p:txBody>
      </p:sp>
      <p:sp>
        <p:nvSpPr>
          <p:cNvPr id="1614" name="Rectangle"/>
          <p:cNvSpPr/>
          <p:nvPr/>
        </p:nvSpPr>
        <p:spPr>
          <a:xfrm>
            <a:off x="4165322" y="5675226"/>
            <a:ext cx="16067310" cy="236554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15" name="mod_e &lt;- wages %&gt;%…"/>
          <p:cNvSpPr txBox="1"/>
          <p:nvPr/>
        </p:nvSpPr>
        <p:spPr>
          <a:xfrm>
            <a:off x="4308879" y="5816603"/>
            <a:ext cx="15950914" cy="2082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mod_e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&lt;-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wages 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%&gt;%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(log(income) ~ education, data =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616" name="wages will be passed to here"/>
          <p:cNvSpPr/>
          <p:nvPr/>
        </p:nvSpPr>
        <p:spPr>
          <a:xfrm>
            <a:off x="13571711" y="7805796"/>
            <a:ext cx="5528073" cy="4096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46" y="0"/>
                </a:moveTo>
                <a:lnTo>
                  <a:pt x="16050" y="4859"/>
                </a:lnTo>
                <a:lnTo>
                  <a:pt x="1689" y="4859"/>
                </a:lnTo>
                <a:cubicBezTo>
                  <a:pt x="756" y="4859"/>
                  <a:pt x="0" y="5879"/>
                  <a:pt x="0" y="7138"/>
                </a:cubicBezTo>
                <a:lnTo>
                  <a:pt x="0" y="19321"/>
                </a:lnTo>
                <a:cubicBezTo>
                  <a:pt x="0" y="20580"/>
                  <a:pt x="756" y="21600"/>
                  <a:pt x="1689" y="21600"/>
                </a:cubicBezTo>
                <a:lnTo>
                  <a:pt x="19911" y="21600"/>
                </a:lnTo>
                <a:cubicBezTo>
                  <a:pt x="20844" y="21600"/>
                  <a:pt x="21600" y="20580"/>
                  <a:pt x="21600" y="19321"/>
                </a:cubicBezTo>
                <a:lnTo>
                  <a:pt x="21600" y="7138"/>
                </a:lnTo>
                <a:cubicBezTo>
                  <a:pt x="21600" y="5879"/>
                  <a:pt x="20844" y="4859"/>
                  <a:pt x="19911" y="4859"/>
                </a:cubicBezTo>
                <a:lnTo>
                  <a:pt x="17044" y="4859"/>
                </a:lnTo>
                <a:lnTo>
                  <a:pt x="16546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wages will be passed to here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broom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broom</a:t>
            </a:r>
          </a:p>
        </p:txBody>
      </p:sp>
      <p:pic>
        <p:nvPicPr>
          <p:cNvPr id="1619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1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2812" y="4550919"/>
            <a:ext cx="4120221" cy="4775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2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2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24" name="broom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broom</a:t>
            </a:r>
          </a:p>
        </p:txBody>
      </p:sp>
      <p:sp>
        <p:nvSpPr>
          <p:cNvPr id="1625" name="Turns model output into data frames"/>
          <p:cNvSpPr txBox="1"/>
          <p:nvPr/>
        </p:nvSpPr>
        <p:spPr>
          <a:xfrm>
            <a:off x="7830976" y="4456521"/>
            <a:ext cx="13405522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Turns model output into data frames</a:t>
            </a:r>
          </a:p>
        </p:txBody>
      </p:sp>
      <p:sp>
        <p:nvSpPr>
          <p:cNvPr id="1626" name="Rectangle"/>
          <p:cNvSpPr/>
          <p:nvPr/>
        </p:nvSpPr>
        <p:spPr>
          <a:xfrm>
            <a:off x="7837326" y="6338023"/>
            <a:ext cx="13263732" cy="255544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27" name="# install.packages(&quot;tidyverse&quot;)…"/>
          <p:cNvSpPr txBox="1"/>
          <p:nvPr/>
        </p:nvSpPr>
        <p:spPr>
          <a:xfrm>
            <a:off x="8202045" y="6669901"/>
            <a:ext cx="13276433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library(broom)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9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3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31" name="Broom includes three functions which work for most types of models (and can be extended to more):…"/>
          <p:cNvSpPr txBox="1">
            <a:spLocks noGrp="1"/>
          </p:cNvSpPr>
          <p:nvPr>
            <p:ph type="body" idx="4294967295"/>
          </p:nvPr>
        </p:nvSpPr>
        <p:spPr>
          <a:xfrm>
            <a:off x="3026794" y="2939650"/>
            <a:ext cx="18365178" cy="7836700"/>
          </a:xfrm>
          <a:prstGeom prst="rect">
            <a:avLst/>
          </a:prstGeom>
        </p:spPr>
        <p:txBody>
          <a:bodyPr/>
          <a:lstStyle/>
          <a:p>
            <a:pPr marL="0" indent="0" defTabSz="584200">
              <a:spcBef>
                <a:spcPts val="5000"/>
              </a:spcBef>
              <a:buSzTx/>
              <a:buNone/>
              <a:defRPr sz="6000">
                <a:solidFill>
                  <a:srgbClr val="000000"/>
                </a:solidFill>
              </a:defRPr>
            </a:pPr>
            <a:r>
              <a:t>Broom includes three functions which work for most types of models (and can be extended to more):</a:t>
            </a:r>
          </a:p>
          <a:p>
            <a:pPr marL="762000" indent="-7620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0000"/>
                </a:solidFill>
              </a:defRPr>
            </a:pPr>
            <a:r>
              <a:rPr b="1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tidy()</a:t>
            </a:r>
            <a:r>
              <a:t> - returns model coefficients, stats</a:t>
            </a:r>
          </a:p>
          <a:p>
            <a:pPr marL="762000" indent="-7620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0000"/>
                </a:solidFill>
              </a:defRPr>
            </a:pP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glance()</a:t>
            </a:r>
            <a:r>
              <a:t> - returns model diagnostics</a:t>
            </a:r>
          </a:p>
          <a:p>
            <a:pPr marL="762000" indent="-7620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0000"/>
                </a:solidFill>
              </a:defRPr>
            </a:pPr>
            <a:r>
              <a:rPr b="1">
                <a:solidFill>
                  <a:srgbClr val="A0C28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augment() </a:t>
            </a:r>
            <a:r>
              <a:t>- returns predictions, residuals, and other raw values</a:t>
            </a:r>
          </a:p>
        </p:txBody>
      </p:sp>
      <p:sp>
        <p:nvSpPr>
          <p:cNvPr id="1632" name="broom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broom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The basics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The basics</a:t>
            </a:r>
          </a:p>
        </p:txBody>
      </p:sp>
      <p:pic>
        <p:nvPicPr>
          <p:cNvPr id="470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4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3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36" name="tidy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tidy()</a:t>
            </a:r>
          </a:p>
        </p:txBody>
      </p:sp>
      <p:sp>
        <p:nvSpPr>
          <p:cNvPr id="1637" name="Returns useful model output as a data frame"/>
          <p:cNvSpPr txBox="1"/>
          <p:nvPr/>
        </p:nvSpPr>
        <p:spPr>
          <a:xfrm>
            <a:off x="2129570" y="2917148"/>
            <a:ext cx="19803019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Returns useful </a:t>
            </a:r>
            <a:r>
              <a:rPr b="1" dirty="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 output</a:t>
            </a:r>
            <a:r>
              <a:rPr dirty="0"/>
              <a:t> as a data frame</a:t>
            </a:r>
          </a:p>
        </p:txBody>
      </p:sp>
      <p:sp>
        <p:nvSpPr>
          <p:cNvPr id="1638" name="Rectangle"/>
          <p:cNvSpPr/>
          <p:nvPr/>
        </p:nvSpPr>
        <p:spPr>
          <a:xfrm>
            <a:off x="2180624" y="4756581"/>
            <a:ext cx="19751965" cy="174585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39" name="mod_e %&gt;% tidy()"/>
          <p:cNvSpPr txBox="1"/>
          <p:nvPr/>
        </p:nvSpPr>
        <p:spPr>
          <a:xfrm>
            <a:off x="2324181" y="5126558"/>
            <a:ext cx="15791070" cy="1049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6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tidy()</a:t>
            </a:r>
          </a:p>
        </p:txBody>
      </p:sp>
      <p:pic>
        <p:nvPicPr>
          <p:cNvPr id="1640" name="Screen Shot 2017-01-09 at 10.46.01 PM.png" descr="Screen Shot 2017-01-09 at 10.46.01 PM.png"/>
          <p:cNvPicPr>
            <a:picLocks noChangeAspect="1"/>
          </p:cNvPicPr>
          <p:nvPr/>
        </p:nvPicPr>
        <p:blipFill>
          <a:blip r:embed="rId4">
            <a:extLst/>
          </a:blip>
          <a:srcRect t="956" r="78"/>
          <a:stretch>
            <a:fillRect/>
          </a:stretch>
        </p:blipFill>
        <p:spPr>
          <a:xfrm>
            <a:off x="4157067" y="7012995"/>
            <a:ext cx="16069973" cy="2631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1" name="Screen Shot 2017-07-21 at 4.09.07 PM.png" descr="Screen Shot 2017-07-21 at 4.09.07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65802" y="6589264"/>
            <a:ext cx="21023796" cy="50636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3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4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45" name="glance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glance</a:t>
            </a:r>
          </a:p>
        </p:txBody>
      </p:sp>
      <p:sp>
        <p:nvSpPr>
          <p:cNvPr id="1646" name="Returns common model diagnostics as a data frame"/>
          <p:cNvSpPr txBox="1"/>
          <p:nvPr/>
        </p:nvSpPr>
        <p:spPr>
          <a:xfrm>
            <a:off x="4119237" y="2663148"/>
            <a:ext cx="16804997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Returns common </a:t>
            </a:r>
            <a:r>
              <a:rPr b="1" dirty="0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 diagnostics</a:t>
            </a:r>
            <a:r>
              <a:rPr dirty="0"/>
              <a:t> as a data frame</a:t>
            </a:r>
          </a:p>
        </p:txBody>
      </p:sp>
      <p:sp>
        <p:nvSpPr>
          <p:cNvPr id="1647" name="Rectangle"/>
          <p:cNvSpPr/>
          <p:nvPr/>
        </p:nvSpPr>
        <p:spPr>
          <a:xfrm>
            <a:off x="4170291" y="4502581"/>
            <a:ext cx="16067310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48" name="mod_e %&gt;% glance()"/>
          <p:cNvSpPr txBox="1"/>
          <p:nvPr/>
        </p:nvSpPr>
        <p:spPr>
          <a:xfrm>
            <a:off x="4313848" y="4872558"/>
            <a:ext cx="15791070" cy="1049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glance()</a:t>
            </a:r>
          </a:p>
        </p:txBody>
      </p:sp>
      <p:pic>
        <p:nvPicPr>
          <p:cNvPr id="1649" name="Screen Shot 2017-07-21 at 4.14.12 PM.png" descr="Screen Shot 2017-07-21 at 4.14.12 PM.png"/>
          <p:cNvPicPr>
            <a:picLocks noChangeAspect="1"/>
          </p:cNvPicPr>
          <p:nvPr/>
        </p:nvPicPr>
        <p:blipFill>
          <a:blip r:embed="rId4">
            <a:extLst/>
          </a:blip>
          <a:srcRect r="528"/>
          <a:stretch>
            <a:fillRect/>
          </a:stretch>
        </p:blipFill>
        <p:spPr>
          <a:xfrm>
            <a:off x="3472472" y="6859366"/>
            <a:ext cx="37633793" cy="48358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827824 0.000000" pathEditMode="relative">
                                      <p:cBhvr>
                                        <p:cTn id="6" dur="1000" fill="hold"/>
                                        <p:tgtEl>
                                          <p:spTgt spid="16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1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5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53" name="augment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augment()</a:t>
            </a:r>
          </a:p>
        </p:txBody>
      </p:sp>
      <p:sp>
        <p:nvSpPr>
          <p:cNvPr id="1654" name="Rectangle"/>
          <p:cNvSpPr/>
          <p:nvPr/>
        </p:nvSpPr>
        <p:spPr>
          <a:xfrm>
            <a:off x="3664279" y="5592628"/>
            <a:ext cx="16979243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55" name="mod_e %&gt;% augment()"/>
          <p:cNvSpPr txBox="1"/>
          <p:nvPr/>
        </p:nvSpPr>
        <p:spPr>
          <a:xfrm>
            <a:off x="3807836" y="5962605"/>
            <a:ext cx="15791069" cy="1049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augment()</a:t>
            </a:r>
          </a:p>
        </p:txBody>
      </p:sp>
      <p:pic>
        <p:nvPicPr>
          <p:cNvPr id="1656" name="Screen Shot 2017-07-21 at 4.16.56 PM.png" descr="Screen Shot 2017-07-21 at 4.16.56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37070" y="7430735"/>
            <a:ext cx="25512927" cy="7151192"/>
          </a:xfrm>
          <a:prstGeom prst="rect">
            <a:avLst/>
          </a:prstGeom>
          <a:ln w="12700">
            <a:miter lim="400000"/>
          </a:ln>
        </p:spPr>
      </p:pic>
      <p:sp>
        <p:nvSpPr>
          <p:cNvPr id="1657" name="Returns data frame of model output related to original data points"/>
          <p:cNvSpPr txBox="1"/>
          <p:nvPr/>
        </p:nvSpPr>
        <p:spPr>
          <a:xfrm>
            <a:off x="3574213" y="3349377"/>
            <a:ext cx="17235574" cy="2283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Returns data frame of </a:t>
            </a:r>
            <a:r>
              <a:rPr b="1">
                <a:solidFill>
                  <a:srgbClr val="98BA7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 output related to original data points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310879 0.000000" pathEditMode="relative">
                                      <p:cBhvr>
                                        <p:cTn id="6" dur="1000" fill="hold"/>
                                        <p:tgtEl>
                                          <p:spTgt spid="16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6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61" name="augment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augment()</a:t>
            </a:r>
          </a:p>
        </p:txBody>
      </p:sp>
      <p:sp>
        <p:nvSpPr>
          <p:cNvPr id="1662" name="Rectangle"/>
          <p:cNvSpPr/>
          <p:nvPr/>
        </p:nvSpPr>
        <p:spPr>
          <a:xfrm>
            <a:off x="3664279" y="5592628"/>
            <a:ext cx="16979243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63" name="mod_e %&gt;% augment(data = wages)"/>
          <p:cNvSpPr txBox="1"/>
          <p:nvPr/>
        </p:nvSpPr>
        <p:spPr>
          <a:xfrm>
            <a:off x="3807836" y="5962605"/>
            <a:ext cx="15791069" cy="1049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augment(data = wages)</a:t>
            </a:r>
          </a:p>
        </p:txBody>
      </p:sp>
      <p:sp>
        <p:nvSpPr>
          <p:cNvPr id="1664" name="Adds the original wages data set to the output"/>
          <p:cNvSpPr/>
          <p:nvPr/>
        </p:nvSpPr>
        <p:spPr>
          <a:xfrm>
            <a:off x="6909423" y="6924054"/>
            <a:ext cx="6632576" cy="4037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8" y="0"/>
                </a:moveTo>
                <a:lnTo>
                  <a:pt x="16035" y="4616"/>
                </a:lnTo>
                <a:lnTo>
                  <a:pt x="1408" y="4616"/>
                </a:lnTo>
                <a:cubicBezTo>
                  <a:pt x="630" y="4616"/>
                  <a:pt x="0" y="5651"/>
                  <a:pt x="0" y="6928"/>
                </a:cubicBezTo>
                <a:lnTo>
                  <a:pt x="0" y="19288"/>
                </a:lnTo>
                <a:cubicBezTo>
                  <a:pt x="0" y="20565"/>
                  <a:pt x="630" y="21600"/>
                  <a:pt x="1408" y="21600"/>
                </a:cubicBezTo>
                <a:lnTo>
                  <a:pt x="20192" y="21600"/>
                </a:lnTo>
                <a:cubicBezTo>
                  <a:pt x="20970" y="21600"/>
                  <a:pt x="21600" y="20565"/>
                  <a:pt x="21600" y="19288"/>
                </a:cubicBezTo>
                <a:lnTo>
                  <a:pt x="21600" y="6928"/>
                </a:lnTo>
                <a:cubicBezTo>
                  <a:pt x="21600" y="5651"/>
                  <a:pt x="20970" y="4616"/>
                  <a:pt x="20192" y="4616"/>
                </a:cubicBezTo>
                <a:lnTo>
                  <a:pt x="16860" y="4616"/>
                </a:lnTo>
                <a:lnTo>
                  <a:pt x="16448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Adds the original wages data set to the output</a:t>
            </a:r>
          </a:p>
        </p:txBody>
      </p:sp>
      <p:sp>
        <p:nvSpPr>
          <p:cNvPr id="1665" name="Returns data frame of model output related to original data points"/>
          <p:cNvSpPr txBox="1"/>
          <p:nvPr/>
        </p:nvSpPr>
        <p:spPr>
          <a:xfrm>
            <a:off x="3574213" y="3349377"/>
            <a:ext cx="17235574" cy="2283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Returns data frame of </a:t>
            </a:r>
            <a:r>
              <a:rPr b="1">
                <a:solidFill>
                  <a:srgbClr val="98BA7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 output related to original data points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4" grpId="1" animBg="1" advAuto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Your Turn 2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2</a:t>
            </a:r>
          </a:p>
        </p:txBody>
      </p:sp>
      <p:sp>
        <p:nvSpPr>
          <p:cNvPr id="1668" name="Use a pipe to model log(income) against height. Then use broom and dplyr functions to extract:…"/>
          <p:cNvSpPr txBox="1">
            <a:spLocks noGrp="1"/>
          </p:cNvSpPr>
          <p:nvPr>
            <p:ph type="body" idx="4294967295"/>
          </p:nvPr>
        </p:nvSpPr>
        <p:spPr>
          <a:xfrm>
            <a:off x="1445226" y="3240423"/>
            <a:ext cx="21493548" cy="7235154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a pipe to model </a:t>
            </a:r>
            <a:r>
              <a:rPr b="1"/>
              <a:t>log(income)</a:t>
            </a:r>
            <a:r>
              <a:t> against </a:t>
            </a:r>
            <a:r>
              <a:rPr b="1"/>
              <a:t>height</a:t>
            </a:r>
            <a:r>
              <a:t>. Then use broom and dplyr functions to extract:</a:t>
            </a:r>
          </a:p>
          <a:p>
            <a:pPr marL="762000" indent="-7620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 coefficient estimates and their related statistics </a:t>
            </a:r>
          </a:p>
          <a:p>
            <a:pPr marL="762000" indent="-762000" defTabSz="584200">
              <a:spcBef>
                <a:spcPts val="2400"/>
              </a:spcBef>
              <a:buSzPct val="100000"/>
              <a:buAutoNum type="arabicPeriod"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 adj.r.squared and p.value for the overall model</a:t>
            </a:r>
          </a:p>
        </p:txBody>
      </p:sp>
      <p:pic>
        <p:nvPicPr>
          <p:cNvPr id="1669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16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669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672" name="Rectangle"/>
          <p:cNvSpPr/>
          <p:nvPr/>
        </p:nvSpPr>
        <p:spPr>
          <a:xfrm>
            <a:off x="1379857" y="1361937"/>
            <a:ext cx="21624287" cy="10992127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73" name="mod_h &lt;- wages %&gt;% lm(log(income) ~ height, data = .)…"/>
          <p:cNvSpPr txBox="1"/>
          <p:nvPr/>
        </p:nvSpPr>
        <p:spPr>
          <a:xfrm>
            <a:off x="1744576" y="1693814"/>
            <a:ext cx="21258412" cy="104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25779">
              <a:spcBef>
                <a:spcPts val="27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wages %&gt;%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lm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(log(income) ~ height, data = .)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tidy()</a:t>
            </a:r>
          </a:p>
          <a:p>
            <a:pPr algn="l" defTabSz="525779">
              <a:spcBef>
                <a:spcPts val="1300"/>
              </a:spcBef>
              <a:defRPr sz="414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term   estimate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std.error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statistic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25779">
              <a:spcBef>
                <a:spcPts val="1300"/>
              </a:spcBef>
              <a:defRPr sz="414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(Intercept) 6.98342583 0.237484827  29.40578 4.129821e-176</a:t>
            </a:r>
          </a:p>
          <a:p>
            <a:pPr algn="l" defTabSz="525779">
              <a:spcBef>
                <a:spcPts val="2700"/>
              </a:spcBef>
              <a:defRPr sz="414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      height 0.05197888 0.003521666  14.75974  2.436945e-48  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glance() %&gt;% </a:t>
            </a:r>
          </a:p>
          <a:p>
            <a:pPr algn="l" defTabSz="525779">
              <a:spcBef>
                <a:spcPts val="1300"/>
              </a:spcBef>
              <a:defRPr sz="45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select(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adj.r.squared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 defTabSz="525779">
              <a:spcBef>
                <a:spcPts val="1300"/>
              </a:spcBef>
              <a:defRPr sz="45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adj.r.squared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25779">
              <a:spcBef>
                <a:spcPts val="1300"/>
              </a:spcBef>
              <a:defRPr sz="45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   0.03955779 2.436945e-48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676" name="Rectangle"/>
          <p:cNvSpPr/>
          <p:nvPr/>
        </p:nvSpPr>
        <p:spPr>
          <a:xfrm>
            <a:off x="1379857" y="1361937"/>
            <a:ext cx="21624287" cy="10992127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77" name="mod_h %&gt;%…"/>
          <p:cNvSpPr txBox="1"/>
          <p:nvPr/>
        </p:nvSpPr>
        <p:spPr>
          <a:xfrm>
            <a:off x="1744576" y="1693814"/>
            <a:ext cx="21258412" cy="104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54990">
              <a:spcBef>
                <a:spcPts val="1400"/>
              </a:spcBef>
              <a:defRPr sz="47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</a:t>
            </a:r>
          </a:p>
          <a:p>
            <a:pPr algn="l" defTabSz="554990">
              <a:spcBef>
                <a:spcPts val="1400"/>
              </a:spcBef>
              <a:defRPr sz="47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tidy() %&gt;% 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 0.05)</a:t>
            </a:r>
          </a:p>
          <a:p>
            <a:pPr algn="l" defTabSz="554990">
              <a:spcBef>
                <a:spcPts val="1400"/>
              </a:spcBef>
              <a:defRPr sz="437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term   estimate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std.error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statistic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54990">
              <a:spcBef>
                <a:spcPts val="1400"/>
              </a:spcBef>
              <a:defRPr sz="437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(Intercept) 6.98342583 0.237484827  29.40578 4.129821e-176</a:t>
            </a:r>
          </a:p>
          <a:p>
            <a:pPr algn="l" defTabSz="554990">
              <a:spcBef>
                <a:spcPts val="2800"/>
              </a:spcBef>
              <a:defRPr sz="437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      height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0.05197888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0.003521666  14.75974  2.436945e-48  </a:t>
            </a:r>
          </a:p>
          <a:p>
            <a:pPr algn="l" defTabSz="554990">
              <a:spcBef>
                <a:spcPts val="1400"/>
              </a:spcBef>
              <a:defRPr sz="47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mod_e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 defTabSz="554990">
              <a:spcBef>
                <a:spcPts val="1400"/>
              </a:spcBef>
              <a:defRPr sz="47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tidy() %&gt;% filter(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 0.05)</a:t>
            </a:r>
          </a:p>
          <a:p>
            <a:pPr algn="l" defTabSz="554990">
              <a:spcBef>
                <a:spcPts val="1400"/>
              </a:spcBef>
              <a:defRPr sz="437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term  estimate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std.error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statistic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54990">
              <a:spcBef>
                <a:spcPts val="1400"/>
              </a:spcBef>
              <a:defRPr sz="437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(Intercept) 8.5576906 0.073259622 116.81320  0.000000e+00</a:t>
            </a:r>
          </a:p>
          <a:p>
            <a:pPr algn="l" defTabSz="554990">
              <a:spcBef>
                <a:spcPts val="1400"/>
              </a:spcBef>
              <a:defRPr sz="437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   education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0.1418404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0.005304577  26.73924 8.408952e-148 </a:t>
            </a:r>
          </a:p>
        </p:txBody>
      </p:sp>
      <p:sp>
        <p:nvSpPr>
          <p:cNvPr id="1678" name="so which determines income?"/>
          <p:cNvSpPr/>
          <p:nvPr/>
        </p:nvSpPr>
        <p:spPr>
          <a:xfrm>
            <a:off x="15676147" y="6414713"/>
            <a:ext cx="6991582" cy="219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7345"/>
                </a:moveTo>
                <a:lnTo>
                  <a:pt x="0" y="4255"/>
                </a:lnTo>
                <a:cubicBezTo>
                  <a:pt x="0" y="1905"/>
                  <a:pt x="598" y="0"/>
                  <a:pt x="1335" y="0"/>
                </a:cubicBezTo>
                <a:lnTo>
                  <a:pt x="20265" y="0"/>
                </a:lnTo>
                <a:cubicBezTo>
                  <a:pt x="21002" y="0"/>
                  <a:pt x="21600" y="1905"/>
                  <a:pt x="21600" y="4255"/>
                </a:cubicBezTo>
                <a:lnTo>
                  <a:pt x="21600" y="17345"/>
                </a:lnTo>
                <a:cubicBezTo>
                  <a:pt x="21600" y="19695"/>
                  <a:pt x="21002" y="21600"/>
                  <a:pt x="20265" y="21600"/>
                </a:cubicBezTo>
                <a:lnTo>
                  <a:pt x="1335" y="21600"/>
                </a:lnTo>
                <a:cubicBezTo>
                  <a:pt x="598" y="21600"/>
                  <a:pt x="0" y="19695"/>
                  <a:pt x="0" y="17345"/>
                </a:cubicBez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so which determines income?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8" grpId="1" animBg="1" advAuto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multivariate…"/>
          <p:cNvSpPr txBox="1"/>
          <p:nvPr/>
        </p:nvSpPr>
        <p:spPr>
          <a:xfrm>
            <a:off x="2628899" y="3435350"/>
            <a:ext cx="18716626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multivariate</a:t>
            </a:r>
          </a:p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regression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2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8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84" name="To fit multiple predictors,…"/>
          <p:cNvSpPr txBox="1"/>
          <p:nvPr/>
        </p:nvSpPr>
        <p:spPr>
          <a:xfrm>
            <a:off x="6156242" y="3557977"/>
            <a:ext cx="12054134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To fit multiple predictors, 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add multiple variables to the formula:</a:t>
            </a:r>
          </a:p>
        </p:txBody>
      </p:sp>
      <p:sp>
        <p:nvSpPr>
          <p:cNvPr id="1685" name="Rectangle"/>
          <p:cNvSpPr/>
          <p:nvPr/>
        </p:nvSpPr>
        <p:spPr>
          <a:xfrm>
            <a:off x="6179974" y="6070671"/>
            <a:ext cx="12041434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86" name="log(income) ~ education + height"/>
          <p:cNvSpPr txBox="1"/>
          <p:nvPr/>
        </p:nvSpPr>
        <p:spPr>
          <a:xfrm>
            <a:off x="6323531" y="6440648"/>
            <a:ext cx="11903415" cy="1049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log(income) ~ education + height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Your Turn 3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3</a:t>
            </a:r>
          </a:p>
        </p:txBody>
      </p:sp>
      <p:sp>
        <p:nvSpPr>
          <p:cNvPr id="1689" name="Model log(income) against education and height. Do the coefficients change?"/>
          <p:cNvSpPr txBox="1">
            <a:spLocks noGrp="1"/>
          </p:cNvSpPr>
          <p:nvPr>
            <p:ph type="body" sz="half" idx="4294967295"/>
          </p:nvPr>
        </p:nvSpPr>
        <p:spPr>
          <a:xfrm>
            <a:off x="2968511" y="3240423"/>
            <a:ext cx="18446978" cy="7235154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Model </a:t>
            </a:r>
            <a:r>
              <a:rPr b="1"/>
              <a:t>log(income)</a:t>
            </a:r>
            <a:r>
              <a:t> against </a:t>
            </a:r>
            <a:r>
              <a:rPr b="1"/>
              <a:t>education</a:t>
            </a:r>
            <a:r>
              <a:t> </a:t>
            </a:r>
            <a:r>
              <a:rPr i="1"/>
              <a:t>and</a:t>
            </a:r>
            <a:r>
              <a:t> </a:t>
            </a:r>
            <a:r>
              <a:rPr b="1"/>
              <a:t>height</a:t>
            </a:r>
            <a:r>
              <a:t>. Do the coefficients change?</a:t>
            </a:r>
          </a:p>
        </p:txBody>
      </p:sp>
      <p:pic>
        <p:nvPicPr>
          <p:cNvPr id="1690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16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69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4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472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73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74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75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76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77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78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79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0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1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2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3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4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5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6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7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8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9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0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1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2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3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4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5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6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7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8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9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0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1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2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3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4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5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6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7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8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9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10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11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12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13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51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516" name="Model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Models</a:t>
            </a:r>
          </a:p>
        </p:txBody>
      </p:sp>
      <p:sp>
        <p:nvSpPr>
          <p:cNvPr id="517" name="A low dimensional description of a higher dimensional data set."/>
          <p:cNvSpPr txBox="1"/>
          <p:nvPr/>
        </p:nvSpPr>
        <p:spPr>
          <a:xfrm>
            <a:off x="2042635" y="3154204"/>
            <a:ext cx="20333496" cy="1458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algn="l">
              <a:spcBef>
                <a:spcPts val="30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 low dimensional description of a higher dimensional data set.</a:t>
            </a:r>
          </a:p>
        </p:txBody>
      </p:sp>
      <p:pic>
        <p:nvPicPr>
          <p:cNvPr id="518" name="filter6.tiff" descr="filter6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004480" y="5085982"/>
            <a:ext cx="6350001" cy="635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19" name="filter5.tiff" descr="filter5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43735" y="5085982"/>
            <a:ext cx="6350001" cy="635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20" name="filter4.tiff" descr="filter4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82990" y="5085982"/>
            <a:ext cx="6350001" cy="635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2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9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94" name="Rectangle"/>
          <p:cNvSpPr/>
          <p:nvPr/>
        </p:nvSpPr>
        <p:spPr>
          <a:xfrm>
            <a:off x="1379857" y="1361937"/>
            <a:ext cx="21624287" cy="947456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95" name="mod_eh &lt;- wages %&gt;%…"/>
          <p:cNvSpPr txBox="1"/>
          <p:nvPr/>
        </p:nvSpPr>
        <p:spPr>
          <a:xfrm>
            <a:off x="1630276" y="1693814"/>
            <a:ext cx="21258412" cy="9129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54990">
              <a:spcBef>
                <a:spcPts val="2800"/>
              </a:spcBef>
              <a:defRPr sz="47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wages %&gt;% </a:t>
            </a:r>
          </a:p>
          <a:p>
            <a:pPr algn="l" defTabSz="554990">
              <a:spcBef>
                <a:spcPts val="1400"/>
              </a:spcBef>
              <a:defRPr sz="47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lm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(log(income) ~ education + height, data = .)</a:t>
            </a:r>
          </a:p>
          <a:p>
            <a:pPr algn="l" defTabSz="554990">
              <a:spcBef>
                <a:spcPts val="1400"/>
              </a:spcBef>
              <a:defRPr sz="4750"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54990">
              <a:spcBef>
                <a:spcPts val="1400"/>
              </a:spcBef>
              <a:defRPr sz="47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 defTabSz="554990">
              <a:spcBef>
                <a:spcPts val="1400"/>
              </a:spcBef>
              <a:defRPr sz="47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tidy()</a:t>
            </a:r>
          </a:p>
          <a:p>
            <a:pPr algn="l" defTabSz="554990">
              <a:spcBef>
                <a:spcPts val="1400"/>
              </a:spcBef>
              <a:defRPr sz="437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term   estimate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std.error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statistic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54990">
              <a:spcBef>
                <a:spcPts val="1400"/>
              </a:spcBef>
              <a:defRPr sz="437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(Intercept) 5.34837618 0.231320415  23.12107 1.002503e-112</a:t>
            </a:r>
          </a:p>
          <a:p>
            <a:pPr algn="l" defTabSz="554990">
              <a:spcBef>
                <a:spcPts val="1400"/>
              </a:spcBef>
              <a:defRPr sz="437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   education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0.13871285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0.005205245  26.64867 7.120134e-147</a:t>
            </a:r>
          </a:p>
          <a:p>
            <a:pPr algn="l" defTabSz="554990">
              <a:spcBef>
                <a:spcPts val="1400"/>
              </a:spcBef>
              <a:defRPr sz="437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3      height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0.04830864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0.003309870  14.59533  2.504935e-47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Your Turn 4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4</a:t>
            </a:r>
          </a:p>
        </p:txBody>
      </p:sp>
      <p:sp>
        <p:nvSpPr>
          <p:cNvPr id="1698" name="Model log(income) against education and height and sex. Can you interpret the coefficients?"/>
          <p:cNvSpPr txBox="1">
            <a:spLocks noGrp="1"/>
          </p:cNvSpPr>
          <p:nvPr>
            <p:ph type="body" sz="half" idx="4294967295"/>
          </p:nvPr>
        </p:nvSpPr>
        <p:spPr>
          <a:xfrm>
            <a:off x="2968511" y="3240423"/>
            <a:ext cx="18446978" cy="7235154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Model </a:t>
            </a:r>
            <a:r>
              <a:rPr b="1"/>
              <a:t>log(income)</a:t>
            </a:r>
            <a:r>
              <a:t> against </a:t>
            </a:r>
            <a:r>
              <a:rPr b="1"/>
              <a:t>education</a:t>
            </a:r>
            <a:r>
              <a:t> and </a:t>
            </a:r>
            <a:r>
              <a:rPr b="1"/>
              <a:t>height </a:t>
            </a:r>
            <a:r>
              <a:t>and </a:t>
            </a:r>
            <a:r>
              <a:rPr b="1"/>
              <a:t>sex</a:t>
            </a:r>
            <a:r>
              <a:t>. Can you interpret the coefficients?</a:t>
            </a:r>
          </a:p>
        </p:txBody>
      </p:sp>
      <p:pic>
        <p:nvPicPr>
          <p:cNvPr id="1699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16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699"/>
                </p:tgtEl>
              </p:cMediaNode>
            </p:vide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1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0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03" name="Rectangle"/>
          <p:cNvSpPr/>
          <p:nvPr/>
        </p:nvSpPr>
        <p:spPr>
          <a:xfrm>
            <a:off x="1379857" y="1361937"/>
            <a:ext cx="21624287" cy="999495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04" name="mod_ehs &lt;- wages %&gt;%…"/>
          <p:cNvSpPr txBox="1"/>
          <p:nvPr/>
        </p:nvSpPr>
        <p:spPr>
          <a:xfrm>
            <a:off x="1630276" y="1693814"/>
            <a:ext cx="21258412" cy="960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31622">
              <a:spcBef>
                <a:spcPts val="2700"/>
              </a:spcBef>
              <a:defRPr sz="45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mod_ehs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&lt;- wages %&gt;% </a:t>
            </a:r>
          </a:p>
          <a:p>
            <a:pPr algn="l" defTabSz="531622">
              <a:spcBef>
                <a:spcPts val="2700"/>
              </a:spcBef>
              <a:defRPr sz="45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lm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(log(income) ~ education + height + sex, data = .)</a:t>
            </a:r>
          </a:p>
          <a:p>
            <a:pPr algn="l" defTabSz="531622">
              <a:spcBef>
                <a:spcPts val="1300"/>
              </a:spcBef>
              <a:defRPr sz="4550"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31622">
              <a:spcBef>
                <a:spcPts val="1300"/>
              </a:spcBef>
              <a:defRPr sz="45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mod_ehs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 defTabSz="531622">
              <a:spcBef>
                <a:spcPts val="1300"/>
              </a:spcBef>
              <a:defRPr sz="45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tidy()</a:t>
            </a:r>
          </a:p>
          <a:p>
            <a:pPr algn="l" defTabSz="531622">
              <a:spcBef>
                <a:spcPts val="1300"/>
              </a:spcBef>
              <a:defRPr sz="4186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term     estimate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std.error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statistic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31622">
              <a:spcBef>
                <a:spcPts val="1300"/>
              </a:spcBef>
              <a:defRPr sz="4186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(Intercept)  8.250422260 0.334703051  24.649976 4.681336e-127</a:t>
            </a:r>
          </a:p>
          <a:p>
            <a:pPr algn="l" defTabSz="531622">
              <a:spcBef>
                <a:spcPts val="1300"/>
              </a:spcBef>
              <a:defRPr sz="4186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   education  0.147983063 0.005196676  28.476486 5.164290e-166</a:t>
            </a:r>
          </a:p>
          <a:p>
            <a:pPr algn="l" defTabSz="531622">
              <a:spcBef>
                <a:spcPts val="1300"/>
              </a:spcBef>
              <a:defRPr sz="4186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3      height  0.006726614 0.004792698   1.403513  1.605229e-01</a:t>
            </a:r>
          </a:p>
          <a:p>
            <a:pPr algn="l" defTabSz="531622">
              <a:spcBef>
                <a:spcPts val="1300"/>
              </a:spcBef>
              <a:defRPr sz="4186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4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sexfemale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-0.461747002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0.038941592 -11.857425  5.022841e-32</a:t>
            </a:r>
          </a:p>
        </p:txBody>
      </p:sp>
      <p:sp>
        <p:nvSpPr>
          <p:cNvPr id="1705" name="What does this mean?"/>
          <p:cNvSpPr/>
          <p:nvPr/>
        </p:nvSpPr>
        <p:spPr>
          <a:xfrm>
            <a:off x="6643794" y="3809218"/>
            <a:ext cx="6991748" cy="1637135"/>
          </a:xfrm>
          <a:prstGeom prst="wedgeRoundRectCallout">
            <a:avLst>
              <a:gd name="adj1" fmla="val -22254"/>
              <a:gd name="adj2" fmla="val 295628"/>
              <a:gd name="adj3" fmla="val 16667"/>
            </a:avLst>
          </a:pr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does this mean?</a:t>
            </a:r>
          </a:p>
        </p:txBody>
      </p:sp>
      <p:sp>
        <p:nvSpPr>
          <p:cNvPr id="1706" name="Where is sexmale?"/>
          <p:cNvSpPr/>
          <p:nvPr/>
        </p:nvSpPr>
        <p:spPr>
          <a:xfrm>
            <a:off x="14250584" y="3809217"/>
            <a:ext cx="6022509" cy="1637135"/>
          </a:xfrm>
          <a:prstGeom prst="wedgeRoundRectCallout">
            <a:avLst>
              <a:gd name="adj1" fmla="val -177614"/>
              <a:gd name="adj2" fmla="val 300485"/>
              <a:gd name="adj3" fmla="val 16667"/>
            </a:avLst>
          </a:pr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Where is sexmale?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5" grpId="0" animBg="1"/>
      <p:bldP spid="170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8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0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10" name="Rectangle"/>
          <p:cNvSpPr/>
          <p:nvPr/>
        </p:nvSpPr>
        <p:spPr>
          <a:xfrm>
            <a:off x="1379857" y="629565"/>
            <a:ext cx="21624287" cy="452443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11" name="##          term     estimate   std.error  statistic       p.value…"/>
          <p:cNvSpPr txBox="1"/>
          <p:nvPr/>
        </p:nvSpPr>
        <p:spPr>
          <a:xfrm>
            <a:off x="1562794" y="797560"/>
            <a:ext cx="21258412" cy="4349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 fontScale="92500"/>
          </a:bodyPr>
          <a:lstStyle/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term     estimate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std.error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statistic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(Intercept)  8.250422260 0.334703051  24.649976 4.681336e-127</a:t>
            </a: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   education  0.147983063 0.005196676  28.476486 5.164290e-166</a:t>
            </a: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3      height  0.006726614 0.004792698   1.403513  1.605229e-01</a:t>
            </a: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4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sexfemale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-0.461747002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0.038941592 -11.857425  5.022841e-32</a:t>
            </a:r>
          </a:p>
        </p:txBody>
      </p:sp>
      <p:sp>
        <p:nvSpPr>
          <p:cNvPr id="1712" name="For factors, R treats the first level as the baseline level, e.g. the mean log(income) for a male is:…"/>
          <p:cNvSpPr txBox="1"/>
          <p:nvPr/>
        </p:nvSpPr>
        <p:spPr>
          <a:xfrm>
            <a:off x="1352639" y="5337912"/>
            <a:ext cx="21678720" cy="314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For factors, R treats the first level as the baseline level, e.g. the mean log(income) for a male is:</a:t>
            </a:r>
          </a:p>
          <a:p>
            <a: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log(income) = 8.25 + 0.15 * education + 0 * height</a:t>
            </a:r>
          </a:p>
        </p:txBody>
      </p:sp>
      <p:sp>
        <p:nvSpPr>
          <p:cNvPr id="1713" name="Each additional level gets a coefficient that acts as an adjustment between the baseline level and the additional level, e.g. the mean income for a female is:…"/>
          <p:cNvSpPr txBox="1"/>
          <p:nvPr/>
        </p:nvSpPr>
        <p:spPr>
          <a:xfrm>
            <a:off x="1352640" y="8900483"/>
            <a:ext cx="21678719" cy="4349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Each additional level gets a coefficient that acts as an </a:t>
            </a:r>
            <a:r>
              <a:rPr i="1">
                <a:latin typeface="Source Sans Pro"/>
                <a:ea typeface="Source Sans Pro"/>
                <a:cs typeface="Source Sans Pro"/>
                <a:sym typeface="Source Sans Pro"/>
              </a:rPr>
              <a:t>adjustment</a:t>
            </a:r>
            <a:r>
              <a:t> between the baseline level and the additional level, e.g. the mean income for a female is:</a:t>
            </a:r>
          </a:p>
          <a:p>
            <a: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log(income) = 8.25 + 0.15 * education + 0 * height - 0.46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3" grpId="1" animBg="1" advAuto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5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1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17" name="Rectangle"/>
          <p:cNvSpPr/>
          <p:nvPr/>
        </p:nvSpPr>
        <p:spPr>
          <a:xfrm>
            <a:off x="1379857" y="629565"/>
            <a:ext cx="21624287" cy="452443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18" name="##          term     estimate   std.error  statistic       p.value…"/>
          <p:cNvSpPr txBox="1"/>
          <p:nvPr/>
        </p:nvSpPr>
        <p:spPr>
          <a:xfrm>
            <a:off x="1562794" y="797560"/>
            <a:ext cx="21258412" cy="4349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 fontScale="92500"/>
          </a:bodyPr>
          <a:lstStyle/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term     estimate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std.error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statistic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(Intercept)  8.250422260 0.334703051  24.649976 4.681336e-127</a:t>
            </a: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   education  0.147983063 0.005196676  28.476486 5.164290e-166</a:t>
            </a: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3      height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0.006726614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0.004792698   1.403513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1.605229e-01</a:t>
            </a: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4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sexfemale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0.461747002 0.038941592 -11.857425  5.022841e-32</a:t>
            </a:r>
          </a:p>
        </p:txBody>
      </p:sp>
      <p:sp>
        <p:nvSpPr>
          <p:cNvPr id="1719" name="For factors, R treats the first level as the baseline level, e.g. the mean log(income) for a male is:…"/>
          <p:cNvSpPr txBox="1"/>
          <p:nvPr/>
        </p:nvSpPr>
        <p:spPr>
          <a:xfrm>
            <a:off x="1352639" y="5337912"/>
            <a:ext cx="21678720" cy="314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For factors, R treats the first level as the baseline level, e.g. the mean log(income) for a male is:</a:t>
            </a:r>
          </a:p>
          <a:p>
            <a: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log(income) = 8.25 + 0.15 * education + 0 * height</a:t>
            </a:r>
          </a:p>
        </p:txBody>
      </p:sp>
      <p:sp>
        <p:nvSpPr>
          <p:cNvPr id="1720" name="Each additional level gets a coefficient that acts as an adjustment between the baseline level and the additional level, e.g. the mean income for a female is:…"/>
          <p:cNvSpPr txBox="1"/>
          <p:nvPr/>
        </p:nvSpPr>
        <p:spPr>
          <a:xfrm>
            <a:off x="1352640" y="8900483"/>
            <a:ext cx="21678719" cy="4349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Each additional level gets a coefficient that acts as an </a:t>
            </a:r>
            <a:r>
              <a:rPr i="1">
                <a:latin typeface="Source Sans Pro"/>
                <a:ea typeface="Source Sans Pro"/>
                <a:cs typeface="Source Sans Pro"/>
                <a:sym typeface="Source Sans Pro"/>
              </a:rPr>
              <a:t>adjustment</a:t>
            </a:r>
            <a:r>
              <a:t> between the baseline level and the additional level, e.g. the mean income for a female is:</a:t>
            </a:r>
          </a:p>
          <a:p>
            <a: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log(income) = 8.25 + 0.15 * education + 0 * height - 0.46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2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2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24" name="Rectangle"/>
          <p:cNvSpPr/>
          <p:nvPr/>
        </p:nvSpPr>
        <p:spPr>
          <a:xfrm>
            <a:off x="1379857" y="629565"/>
            <a:ext cx="21624287" cy="452443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25" name="##          term     estimate   std.error  statistic       p.value…"/>
          <p:cNvSpPr txBox="1"/>
          <p:nvPr/>
        </p:nvSpPr>
        <p:spPr>
          <a:xfrm>
            <a:off x="1562794" y="797560"/>
            <a:ext cx="21258412" cy="4349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 fontScale="92500"/>
          </a:bodyPr>
          <a:lstStyle/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     term     estimate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std.error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statistic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p.value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(Intercept)  8.250422260 0.334703051  24.649976 4.681336e-127</a:t>
            </a: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2   education  0.147983063 0.005196676  28.476486 5.164290e-166</a:t>
            </a: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3      height  0.006726614 0.004792698   1.403513  1.605229e-01</a:t>
            </a:r>
          </a:p>
          <a:p>
            <a:pPr algn="l" defTabSz="490727">
              <a:spcBef>
                <a:spcPts val="1200"/>
              </a:spcBef>
              <a:defRPr sz="42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4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sexfemale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0.461747002 0.038941592 -11.857425  5.022841e-32</a:t>
            </a:r>
          </a:p>
        </p:txBody>
      </p:sp>
      <p:sp>
        <p:nvSpPr>
          <p:cNvPr id="1726" name="But what does all of this look like?"/>
          <p:cNvSpPr txBox="1"/>
          <p:nvPr/>
        </p:nvSpPr>
        <p:spPr>
          <a:xfrm>
            <a:off x="4007752" y="7839422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defTabSz="525779">
              <a:defRPr sz="9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But what does all of this look like?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model…"/>
          <p:cNvSpPr txBox="1"/>
          <p:nvPr/>
        </p:nvSpPr>
        <p:spPr>
          <a:xfrm>
            <a:off x="2628899" y="3435350"/>
            <a:ext cx="18716626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model </a:t>
            </a:r>
          </a:p>
          <a:p>
            <a: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visualization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Your Turn 5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5</a:t>
            </a:r>
          </a:p>
        </p:txBody>
      </p:sp>
      <p:sp>
        <p:nvSpPr>
          <p:cNvPr id="1731" name="Use a broom function and ggplot2 to make a line graph of height vs .fitted for our heights model, mod_h.…"/>
          <p:cNvSpPr txBox="1">
            <a:spLocks noGrp="1"/>
          </p:cNvSpPr>
          <p:nvPr>
            <p:ph type="body" sz="half" idx="4294967295"/>
          </p:nvPr>
        </p:nvSpPr>
        <p:spPr>
          <a:xfrm>
            <a:off x="2968511" y="3307065"/>
            <a:ext cx="18446978" cy="6009670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a broom function and ggplot2 to make a line graph of </a:t>
            </a:r>
            <a:r>
              <a:rPr b="1"/>
              <a:t>height</a:t>
            </a:r>
            <a:r>
              <a:t> vs </a:t>
            </a:r>
            <a:r>
              <a:rPr b="1"/>
              <a:t>.fitted</a:t>
            </a:r>
            <a:r>
              <a:t> for our heights model, </a:t>
            </a:r>
            <a:r>
              <a:rPr b="1"/>
              <a:t>mod_h</a:t>
            </a:r>
            <a:r>
              <a:t>.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  <a:p>
            <a:pPr marL="0" indent="0" defTabSz="584200">
              <a:spcBef>
                <a:spcPts val="2400"/>
              </a:spcBef>
              <a:buSzTx/>
              <a:buNone/>
              <a:defRPr sz="6000" i="1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Bonus: Overlay the plot on the original data points.</a:t>
            </a:r>
          </a:p>
        </p:txBody>
      </p:sp>
      <p:pic>
        <p:nvPicPr>
          <p:cNvPr id="1732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17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732"/>
                </p:tgtEl>
              </p:cMediaNode>
            </p:vide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3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36" name="Rectangle"/>
          <p:cNvSpPr/>
          <p:nvPr/>
        </p:nvSpPr>
        <p:spPr>
          <a:xfrm>
            <a:off x="753799" y="535463"/>
            <a:ext cx="22876402" cy="409926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37" name="mod_h %&gt;%…"/>
          <p:cNvSpPr txBox="1"/>
          <p:nvPr/>
        </p:nvSpPr>
        <p:spPr>
          <a:xfrm>
            <a:off x="897357" y="537141"/>
            <a:ext cx="22589285" cy="40959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augment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wages)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height, y = .fitted))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pic>
        <p:nvPicPr>
          <p:cNvPr id="1738" name="Rplot03.png" descr="Rplot0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39612" y="4948066"/>
            <a:ext cx="13704776" cy="85038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4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42" name="Rectangle"/>
          <p:cNvSpPr/>
          <p:nvPr/>
        </p:nvSpPr>
        <p:spPr>
          <a:xfrm>
            <a:off x="753799" y="535463"/>
            <a:ext cx="22876402" cy="509625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43" name="mod_h %&gt;%…"/>
          <p:cNvSpPr txBox="1"/>
          <p:nvPr/>
        </p:nvSpPr>
        <p:spPr>
          <a:xfrm>
            <a:off x="897357" y="537141"/>
            <a:ext cx="22589286" cy="5092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60831">
              <a:spcBef>
                <a:spcPts val="14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 defTabSz="560831">
              <a:spcBef>
                <a:spcPts val="14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augment(data = wages) %&gt;% </a:t>
            </a:r>
          </a:p>
          <a:p>
            <a:pPr algn="l" defTabSz="560831">
              <a:spcBef>
                <a:spcPts val="14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height, y = .fitted)) +</a:t>
            </a:r>
          </a:p>
          <a:p>
            <a:pPr algn="l" defTabSz="560831">
              <a:spcBef>
                <a:spcPts val="1400"/>
              </a:spcBef>
              <a:defRPr sz="48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(y = log(income)), alpha = 0.1) +</a:t>
            </a:r>
          </a:p>
          <a:p>
            <a:pPr algn="l" defTabSz="560831">
              <a:spcBef>
                <a:spcPts val="14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color = "blue"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1744" name="Rplot02.png" descr="Rplot0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699064" y="5685590"/>
            <a:ext cx="12985872" cy="80577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grpSp>
        <p:nvGrpSpPr>
          <p:cNvPr id="544" name="Group"/>
          <p:cNvGrpSpPr/>
          <p:nvPr/>
        </p:nvGrpSpPr>
        <p:grpSpPr>
          <a:xfrm>
            <a:off x="1618754" y="5121135"/>
            <a:ext cx="5331111" cy="5888331"/>
            <a:chOff x="622300" y="0"/>
            <a:chExt cx="5331110" cy="5888329"/>
          </a:xfrm>
        </p:grpSpPr>
        <p:sp>
          <p:nvSpPr>
            <p:cNvPr id="523" name="Circle"/>
            <p:cNvSpPr/>
            <p:nvPr/>
          </p:nvSpPr>
          <p:spPr>
            <a:xfrm>
              <a:off x="5685238" y="1609029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24" name="Circle"/>
            <p:cNvSpPr/>
            <p:nvPr/>
          </p:nvSpPr>
          <p:spPr>
            <a:xfrm>
              <a:off x="4719820" y="1208135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25" name="Circle"/>
            <p:cNvSpPr/>
            <p:nvPr/>
          </p:nvSpPr>
          <p:spPr>
            <a:xfrm>
              <a:off x="5014809" y="199376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26" name="Circle"/>
            <p:cNvSpPr/>
            <p:nvPr/>
          </p:nvSpPr>
          <p:spPr>
            <a:xfrm>
              <a:off x="5685238" y="0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27" name="Circle"/>
            <p:cNvSpPr/>
            <p:nvPr/>
          </p:nvSpPr>
          <p:spPr>
            <a:xfrm>
              <a:off x="5175712" y="938600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28" name="Circle"/>
            <p:cNvSpPr/>
            <p:nvPr/>
          </p:nvSpPr>
          <p:spPr>
            <a:xfrm>
              <a:off x="4666186" y="187720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29" name="Circle"/>
            <p:cNvSpPr/>
            <p:nvPr/>
          </p:nvSpPr>
          <p:spPr>
            <a:xfrm>
              <a:off x="2879557" y="13408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0" name="Circle"/>
            <p:cNvSpPr/>
            <p:nvPr/>
          </p:nvSpPr>
          <p:spPr>
            <a:xfrm>
              <a:off x="4215832" y="297313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1" name="Circle"/>
            <p:cNvSpPr/>
            <p:nvPr/>
          </p:nvSpPr>
          <p:spPr>
            <a:xfrm>
              <a:off x="3808037" y="992235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2" name="Circle"/>
            <p:cNvSpPr/>
            <p:nvPr/>
          </p:nvSpPr>
          <p:spPr>
            <a:xfrm>
              <a:off x="3539865" y="1470746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3" name="Circle"/>
            <p:cNvSpPr/>
            <p:nvPr/>
          </p:nvSpPr>
          <p:spPr>
            <a:xfrm>
              <a:off x="3352145" y="244036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4" name="Circle"/>
            <p:cNvSpPr/>
            <p:nvPr/>
          </p:nvSpPr>
          <p:spPr>
            <a:xfrm>
              <a:off x="3042984" y="37021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5" name="Circle"/>
            <p:cNvSpPr/>
            <p:nvPr/>
          </p:nvSpPr>
          <p:spPr>
            <a:xfrm>
              <a:off x="2279458" y="51006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6" name="Circle"/>
            <p:cNvSpPr/>
            <p:nvPr/>
          </p:nvSpPr>
          <p:spPr>
            <a:xfrm>
              <a:off x="1769932" y="46393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7" name="Circle"/>
            <p:cNvSpPr/>
            <p:nvPr/>
          </p:nvSpPr>
          <p:spPr>
            <a:xfrm>
              <a:off x="1019052" y="4706903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8" name="Circle"/>
            <p:cNvSpPr/>
            <p:nvPr/>
          </p:nvSpPr>
          <p:spPr>
            <a:xfrm>
              <a:off x="1904018" y="29020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9" name="Circle"/>
            <p:cNvSpPr/>
            <p:nvPr/>
          </p:nvSpPr>
          <p:spPr>
            <a:xfrm>
              <a:off x="2279458" y="303720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0" name="Circle"/>
            <p:cNvSpPr/>
            <p:nvPr/>
          </p:nvSpPr>
          <p:spPr>
            <a:xfrm>
              <a:off x="1233589" y="56201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1" name="Circle"/>
            <p:cNvSpPr/>
            <p:nvPr/>
          </p:nvSpPr>
          <p:spPr>
            <a:xfrm>
              <a:off x="4666186" y="37544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2" name="Circle"/>
            <p:cNvSpPr/>
            <p:nvPr/>
          </p:nvSpPr>
          <p:spPr>
            <a:xfrm>
              <a:off x="622300" y="4424831"/>
              <a:ext cx="268172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3" name="Circle"/>
            <p:cNvSpPr/>
            <p:nvPr/>
          </p:nvSpPr>
          <p:spPr>
            <a:xfrm>
              <a:off x="2708533" y="38519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566" name="Group"/>
          <p:cNvGrpSpPr/>
          <p:nvPr/>
        </p:nvGrpSpPr>
        <p:grpSpPr>
          <a:xfrm>
            <a:off x="1618754" y="5121135"/>
            <a:ext cx="5331111" cy="5888331"/>
            <a:chOff x="622300" y="0"/>
            <a:chExt cx="5331110" cy="5888329"/>
          </a:xfrm>
        </p:grpSpPr>
        <p:sp>
          <p:nvSpPr>
            <p:cNvPr id="545" name="Circle"/>
            <p:cNvSpPr/>
            <p:nvPr/>
          </p:nvSpPr>
          <p:spPr>
            <a:xfrm>
              <a:off x="5685238" y="1609029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6" name="Circle"/>
            <p:cNvSpPr/>
            <p:nvPr/>
          </p:nvSpPr>
          <p:spPr>
            <a:xfrm>
              <a:off x="4719820" y="1208135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7" name="Circle"/>
            <p:cNvSpPr/>
            <p:nvPr/>
          </p:nvSpPr>
          <p:spPr>
            <a:xfrm>
              <a:off x="5014809" y="199376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8" name="Circle"/>
            <p:cNvSpPr/>
            <p:nvPr/>
          </p:nvSpPr>
          <p:spPr>
            <a:xfrm>
              <a:off x="5685238" y="0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9" name="Circle"/>
            <p:cNvSpPr/>
            <p:nvPr/>
          </p:nvSpPr>
          <p:spPr>
            <a:xfrm>
              <a:off x="5175712" y="938600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0" name="Circle"/>
            <p:cNvSpPr/>
            <p:nvPr/>
          </p:nvSpPr>
          <p:spPr>
            <a:xfrm>
              <a:off x="4666186" y="187720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1" name="Circle"/>
            <p:cNvSpPr/>
            <p:nvPr/>
          </p:nvSpPr>
          <p:spPr>
            <a:xfrm>
              <a:off x="2879557" y="13408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2" name="Circle"/>
            <p:cNvSpPr/>
            <p:nvPr/>
          </p:nvSpPr>
          <p:spPr>
            <a:xfrm>
              <a:off x="4215832" y="297313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3" name="Circle"/>
            <p:cNvSpPr/>
            <p:nvPr/>
          </p:nvSpPr>
          <p:spPr>
            <a:xfrm>
              <a:off x="3808037" y="992235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4" name="Circle"/>
            <p:cNvSpPr/>
            <p:nvPr/>
          </p:nvSpPr>
          <p:spPr>
            <a:xfrm>
              <a:off x="3539865" y="1470746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5" name="Circle"/>
            <p:cNvSpPr/>
            <p:nvPr/>
          </p:nvSpPr>
          <p:spPr>
            <a:xfrm>
              <a:off x="3352145" y="244036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6" name="Circle"/>
            <p:cNvSpPr/>
            <p:nvPr/>
          </p:nvSpPr>
          <p:spPr>
            <a:xfrm>
              <a:off x="3042984" y="37021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7" name="Circle"/>
            <p:cNvSpPr/>
            <p:nvPr/>
          </p:nvSpPr>
          <p:spPr>
            <a:xfrm>
              <a:off x="2279458" y="51006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8" name="Circle"/>
            <p:cNvSpPr/>
            <p:nvPr/>
          </p:nvSpPr>
          <p:spPr>
            <a:xfrm>
              <a:off x="1769932" y="46393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9" name="Circle"/>
            <p:cNvSpPr/>
            <p:nvPr/>
          </p:nvSpPr>
          <p:spPr>
            <a:xfrm>
              <a:off x="1019052" y="4706903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0" name="Circle"/>
            <p:cNvSpPr/>
            <p:nvPr/>
          </p:nvSpPr>
          <p:spPr>
            <a:xfrm>
              <a:off x="1904018" y="29020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1" name="Circle"/>
            <p:cNvSpPr/>
            <p:nvPr/>
          </p:nvSpPr>
          <p:spPr>
            <a:xfrm>
              <a:off x="2279458" y="303720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2" name="Circle"/>
            <p:cNvSpPr/>
            <p:nvPr/>
          </p:nvSpPr>
          <p:spPr>
            <a:xfrm>
              <a:off x="1233589" y="56201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3" name="Circle"/>
            <p:cNvSpPr/>
            <p:nvPr/>
          </p:nvSpPr>
          <p:spPr>
            <a:xfrm>
              <a:off x="4666186" y="37544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4" name="Circle"/>
            <p:cNvSpPr/>
            <p:nvPr/>
          </p:nvSpPr>
          <p:spPr>
            <a:xfrm>
              <a:off x="622300" y="4424831"/>
              <a:ext cx="268172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5" name="Circle"/>
            <p:cNvSpPr/>
            <p:nvPr/>
          </p:nvSpPr>
          <p:spPr>
            <a:xfrm>
              <a:off x="2708533" y="38519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567" name="Line"/>
          <p:cNvSpPr/>
          <p:nvPr/>
        </p:nvSpPr>
        <p:spPr>
          <a:xfrm flipH="1">
            <a:off x="9463230" y="5054236"/>
            <a:ext cx="5462550" cy="5902230"/>
          </a:xfrm>
          <a:prstGeom prst="line">
            <a:avLst/>
          </a:prstGeom>
          <a:ln w="38100">
            <a:solidFill>
              <a:srgbClr val="0096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68" name="Algorithm"/>
          <p:cNvSpPr/>
          <p:nvPr/>
        </p:nvSpPr>
        <p:spPr>
          <a:xfrm>
            <a:off x="9362788" y="4887467"/>
            <a:ext cx="5658423" cy="6355668"/>
          </a:xfrm>
          <a:prstGeom prst="roundRect">
            <a:avLst>
              <a:gd name="adj" fmla="val 7109"/>
            </a:avLst>
          </a:prstGeom>
          <a:solidFill>
            <a:srgbClr val="00000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sp>
        <p:nvSpPr>
          <p:cNvPr id="569" name="Data"/>
          <p:cNvSpPr/>
          <p:nvPr/>
        </p:nvSpPr>
        <p:spPr>
          <a:xfrm>
            <a:off x="2240171" y="11751951"/>
            <a:ext cx="2617249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Data</a:t>
            </a:r>
          </a:p>
        </p:txBody>
      </p:sp>
      <p:sp>
        <p:nvSpPr>
          <p:cNvPr id="570" name="Model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Models</a:t>
            </a:r>
          </a:p>
        </p:txBody>
      </p:sp>
      <p:sp>
        <p:nvSpPr>
          <p:cNvPr id="571" name="Model Function"/>
          <p:cNvSpPr/>
          <p:nvPr/>
        </p:nvSpPr>
        <p:spPr>
          <a:xfrm>
            <a:off x="16993040" y="11751951"/>
            <a:ext cx="6048892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 Function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24239 0.000000" pathEditMode="relative">
                                      <p:cBhvr>
                                        <p:cTn id="6" dur="7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24239 0.000000 L 0.645072 0.000000" pathEditMode="relative">
                                      <p:cBhvr>
                                        <p:cTn id="9" dur="7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-1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20762 0.000000" pathEditMode="relative">
                                      <p:cBhvr>
                                        <p:cTn id="12" dur="700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mph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0"/>
                                      </p:to>
                                    </p:set>
                                    <p:animEffect filter="image" prLst="opacity: 0.30; ">
                                      <p:cBhvr>
                                        <p:cTn id="16" dur="indefinite" fill="hold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10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10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4" grpId="4" animBg="1" advAuto="0"/>
      <p:bldP spid="566" grpId="5" animBg="1" advAuto="0"/>
      <p:bldP spid="571" grpId="6" animBg="1" advAuto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Your Turn 6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6</a:t>
            </a:r>
          </a:p>
        </p:txBody>
      </p:sp>
      <p:sp>
        <p:nvSpPr>
          <p:cNvPr id="1747" name="Repeat the process to make a line graph of height vs .fitted colored by sex for model mod_ehs. Are the results interpretable?…"/>
          <p:cNvSpPr txBox="1">
            <a:spLocks noGrp="1"/>
          </p:cNvSpPr>
          <p:nvPr>
            <p:ph type="body" sz="half" idx="4294967295"/>
          </p:nvPr>
        </p:nvSpPr>
        <p:spPr>
          <a:xfrm>
            <a:off x="2968511" y="3307065"/>
            <a:ext cx="18446978" cy="6009670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Repeat the process to make a line graph of </a:t>
            </a:r>
            <a:r>
              <a:rPr b="1"/>
              <a:t>height</a:t>
            </a:r>
            <a:r>
              <a:t> vs </a:t>
            </a:r>
            <a:r>
              <a:rPr b="1"/>
              <a:t>.fitted</a:t>
            </a:r>
            <a:r>
              <a:t> colored by </a:t>
            </a:r>
            <a:r>
              <a:rPr b="1"/>
              <a:t>sex</a:t>
            </a:r>
            <a:r>
              <a:t> for model </a:t>
            </a:r>
            <a:r>
              <a:rPr b="1"/>
              <a:t>mod_ehs</a:t>
            </a:r>
            <a:r>
              <a:t>. Are the results interpretable?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Add </a:t>
            </a:r>
            <a:r>
              <a:rPr b="1"/>
              <a:t>+ facet_wrap(~education)</a:t>
            </a:r>
            <a:r>
              <a:t> to the end of your code. What happens?</a:t>
            </a:r>
          </a:p>
        </p:txBody>
      </p:sp>
      <p:pic>
        <p:nvPicPr>
          <p:cNvPr id="174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17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748"/>
                </p:tgtEl>
              </p:cMediaNode>
            </p:video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0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5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52" name="Rectangle"/>
          <p:cNvSpPr/>
          <p:nvPr/>
        </p:nvSpPr>
        <p:spPr>
          <a:xfrm>
            <a:off x="753799" y="535463"/>
            <a:ext cx="22876402" cy="4099260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53" name="mod_ehs %&gt;%…"/>
          <p:cNvSpPr txBox="1"/>
          <p:nvPr/>
        </p:nvSpPr>
        <p:spPr>
          <a:xfrm>
            <a:off x="897357" y="537141"/>
            <a:ext cx="22589286" cy="52938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43305">
              <a:spcBef>
                <a:spcPts val="13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mod_ehs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%&gt;% </a:t>
            </a:r>
          </a:p>
          <a:p>
            <a:pPr algn="l" defTabSz="543305">
              <a:spcBef>
                <a:spcPts val="13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augment(data = wages) %&gt;% </a:t>
            </a:r>
          </a:p>
          <a:p>
            <a:pPr algn="l" defTabSz="543305">
              <a:spcBef>
                <a:spcPts val="13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height, y = .fitted,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color = sex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+</a:t>
            </a:r>
          </a:p>
          <a:p>
            <a:pPr algn="l" defTabSz="543305">
              <a:spcBef>
                <a:spcPts val="13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pic>
        <p:nvPicPr>
          <p:cNvPr id="1754" name="Rplot05.pdf" descr="Rplot05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78953" y="4685541"/>
            <a:ext cx="13626094" cy="88569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broom.png" descr="broo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5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58" name="Rectangle"/>
          <p:cNvSpPr/>
          <p:nvPr/>
        </p:nvSpPr>
        <p:spPr>
          <a:xfrm>
            <a:off x="753799" y="535463"/>
            <a:ext cx="22876402" cy="511997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59" name="mod_ehs %&gt;%…"/>
          <p:cNvSpPr txBox="1"/>
          <p:nvPr/>
        </p:nvSpPr>
        <p:spPr>
          <a:xfrm>
            <a:off x="897357" y="537141"/>
            <a:ext cx="22589286" cy="4902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43305">
              <a:spcBef>
                <a:spcPts val="13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mod_ehs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 defTabSz="543305">
              <a:spcBef>
                <a:spcPts val="13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augment(data = wages) %&gt;% </a:t>
            </a:r>
          </a:p>
          <a:p>
            <a:pPr algn="l" defTabSz="543305">
              <a:spcBef>
                <a:spcPts val="13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height, y = .fitted, color = sex)) +</a:t>
            </a:r>
          </a:p>
          <a:p>
            <a:pPr algn="l" defTabSz="543305">
              <a:spcBef>
                <a:spcPts val="1300"/>
              </a:spcBef>
              <a:defRPr sz="46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</a:p>
          <a:p>
            <a:pPr algn="l" defTabSz="543305">
              <a:spcBef>
                <a:spcPts val="1300"/>
              </a:spcBef>
              <a:defRPr sz="465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facet_wrap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(~ education)</a:t>
            </a:r>
          </a:p>
        </p:txBody>
      </p:sp>
      <p:pic>
        <p:nvPicPr>
          <p:cNvPr id="1760" name="Rplot04.png" descr="Rplot0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576394" y="6221419"/>
            <a:ext cx="11231211" cy="73002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2" name="Rplot04.png" descr="Rplot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0773" y="138035"/>
            <a:ext cx="20922453" cy="13599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3" name="broom.png" descr="broo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6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8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766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67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68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69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70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71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72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73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74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75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76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77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78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79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80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81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82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83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84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85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86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87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88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89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0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1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2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3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4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5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6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7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8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9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00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01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02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03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04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05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06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07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80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810" name="facet_wrap()"/>
          <p:cNvSpPr txBox="1"/>
          <p:nvPr/>
        </p:nvSpPr>
        <p:spPr>
          <a:xfrm>
            <a:off x="4007752" y="1304449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facet_wrap()</a:t>
            </a:r>
          </a:p>
        </p:txBody>
      </p:sp>
      <p:sp>
        <p:nvSpPr>
          <p:cNvPr id="1811" name="Divides plot into subplots based on a grouping variable. &quot;Wraps&quot; subplots into rectangular collection."/>
          <p:cNvSpPr txBox="1"/>
          <p:nvPr/>
        </p:nvSpPr>
        <p:spPr>
          <a:xfrm>
            <a:off x="4004385" y="3680230"/>
            <a:ext cx="16368496" cy="2498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lnSpcReduction="10000"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Divides plot into subplots based on a grouping variable. "Wraps" subplots into rectangular collection.</a:t>
            </a:r>
          </a:p>
        </p:txBody>
      </p:sp>
      <p:sp>
        <p:nvSpPr>
          <p:cNvPr id="1812" name="Rectangle"/>
          <p:cNvSpPr/>
          <p:nvPr/>
        </p:nvSpPr>
        <p:spPr>
          <a:xfrm>
            <a:off x="4105943" y="6080741"/>
            <a:ext cx="16267322" cy="155451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13" name="+ facet_wrap(~ var)"/>
          <p:cNvSpPr txBox="1"/>
          <p:nvPr/>
        </p:nvSpPr>
        <p:spPr>
          <a:xfrm>
            <a:off x="6775638" y="6354871"/>
            <a:ext cx="10927933" cy="1006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facet_wrap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814" name="Name of the grouping variable. No quotes."/>
          <p:cNvSpPr/>
          <p:nvPr/>
        </p:nvSpPr>
        <p:spPr>
          <a:xfrm>
            <a:off x="14212957" y="7972421"/>
            <a:ext cx="6159924" cy="1590261"/>
          </a:xfrm>
          <a:prstGeom prst="wedgeRoundRectCallout">
            <a:avLst>
              <a:gd name="adj1" fmla="val -35355"/>
              <a:gd name="adj2" fmla="val -102500"/>
              <a:gd name="adj3" fmla="val 16667"/>
            </a:avLst>
          </a:pr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Name of the grouping variable. No quotes.</a:t>
            </a:r>
          </a:p>
        </p:txBody>
      </p:sp>
      <p:sp>
        <p:nvSpPr>
          <p:cNvPr id="1815" name="Always a ~"/>
          <p:cNvSpPr/>
          <p:nvPr/>
        </p:nvSpPr>
        <p:spPr>
          <a:xfrm>
            <a:off x="9680713" y="7972421"/>
            <a:ext cx="4256773" cy="1590260"/>
          </a:xfrm>
          <a:prstGeom prst="wedgeRoundRectCallout">
            <a:avLst>
              <a:gd name="adj1" fmla="val 47813"/>
              <a:gd name="adj2" fmla="val -110000"/>
              <a:gd name="adj3" fmla="val 16667"/>
            </a:avLst>
          </a:pr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Always a ~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7" name="Rplot04.png" descr="Rplot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0773" y="138035"/>
            <a:ext cx="20922453" cy="13599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8" name="broom.png" descr="broo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81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820" name="How can we compare the predictions of different models?"/>
          <p:cNvSpPr/>
          <p:nvPr/>
        </p:nvSpPr>
        <p:spPr>
          <a:xfrm>
            <a:off x="16234743" y="8260513"/>
            <a:ext cx="7701310" cy="2999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488"/>
                </a:moveTo>
                <a:lnTo>
                  <a:pt x="0" y="3112"/>
                </a:lnTo>
                <a:cubicBezTo>
                  <a:pt x="0" y="1393"/>
                  <a:pt x="543" y="0"/>
                  <a:pt x="1212" y="0"/>
                </a:cubicBezTo>
                <a:lnTo>
                  <a:pt x="20388" y="0"/>
                </a:lnTo>
                <a:cubicBezTo>
                  <a:pt x="21057" y="0"/>
                  <a:pt x="21600" y="1393"/>
                  <a:pt x="21600" y="3112"/>
                </a:cubicBezTo>
                <a:lnTo>
                  <a:pt x="21600" y="18488"/>
                </a:lnTo>
                <a:cubicBezTo>
                  <a:pt x="21600" y="20207"/>
                  <a:pt x="21057" y="21600"/>
                  <a:pt x="20388" y="21600"/>
                </a:cubicBezTo>
                <a:lnTo>
                  <a:pt x="1212" y="21600"/>
                </a:lnTo>
                <a:cubicBezTo>
                  <a:pt x="543" y="21600"/>
                  <a:pt x="0" y="20207"/>
                  <a:pt x="0" y="18488"/>
                </a:cubicBez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can we compare the predictions of different models?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0" grpId="1" animBg="1" advAuto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visualizing multiple models"/>
          <p:cNvSpPr txBox="1"/>
          <p:nvPr/>
        </p:nvSpPr>
        <p:spPr>
          <a:xfrm>
            <a:off x="2628899" y="3435350"/>
            <a:ext cx="19126202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visualizing multiple models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6" name="Group"/>
          <p:cNvGrpSpPr/>
          <p:nvPr/>
        </p:nvGrpSpPr>
        <p:grpSpPr>
          <a:xfrm>
            <a:off x="2895199" y="4550919"/>
            <a:ext cx="4135446" cy="4775201"/>
            <a:chOff x="319877" y="0"/>
            <a:chExt cx="4135444" cy="4775200"/>
          </a:xfrm>
        </p:grpSpPr>
        <p:sp>
          <p:nvSpPr>
            <p:cNvPr id="1824" name="Polygon"/>
            <p:cNvSpPr/>
            <p:nvPr/>
          </p:nvSpPr>
          <p:spPr>
            <a:xfrm>
              <a:off x="319877" y="0"/>
              <a:ext cx="4135446" cy="4775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25" name="Polygon"/>
            <p:cNvSpPr/>
            <p:nvPr/>
          </p:nvSpPr>
          <p:spPr>
            <a:xfrm>
              <a:off x="491895" y="198628"/>
              <a:ext cx="3791410" cy="4377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26" name="Circle"/>
            <p:cNvSpPr/>
            <p:nvPr/>
          </p:nvSpPr>
          <p:spPr>
            <a:xfrm>
              <a:off x="1252292" y="1665689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27" name="Circle"/>
            <p:cNvSpPr/>
            <p:nvPr/>
          </p:nvSpPr>
          <p:spPr>
            <a:xfrm>
              <a:off x="1570597" y="2093485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28" name="Circle"/>
            <p:cNvSpPr/>
            <p:nvPr/>
          </p:nvSpPr>
          <p:spPr>
            <a:xfrm>
              <a:off x="1570597" y="1665689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29" name="Circle"/>
            <p:cNvSpPr/>
            <p:nvPr/>
          </p:nvSpPr>
          <p:spPr>
            <a:xfrm>
              <a:off x="1406360" y="1573832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0" name="Circle"/>
            <p:cNvSpPr/>
            <p:nvPr/>
          </p:nvSpPr>
          <p:spPr>
            <a:xfrm>
              <a:off x="2391782" y="2255161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1" name="Circle"/>
            <p:cNvSpPr/>
            <p:nvPr/>
          </p:nvSpPr>
          <p:spPr>
            <a:xfrm>
              <a:off x="1888901" y="1665689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2" name="Circle"/>
            <p:cNvSpPr/>
            <p:nvPr/>
          </p:nvSpPr>
          <p:spPr>
            <a:xfrm>
              <a:off x="2322026" y="370529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3" name="Circle"/>
            <p:cNvSpPr/>
            <p:nvPr/>
          </p:nvSpPr>
          <p:spPr>
            <a:xfrm>
              <a:off x="1406360" y="2476704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4" name="Circle"/>
            <p:cNvSpPr/>
            <p:nvPr/>
          </p:nvSpPr>
          <p:spPr>
            <a:xfrm>
              <a:off x="968394" y="2093485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5" name="Circle"/>
            <p:cNvSpPr/>
            <p:nvPr/>
          </p:nvSpPr>
          <p:spPr>
            <a:xfrm>
              <a:off x="1252292" y="2521280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6" name="Circle"/>
            <p:cNvSpPr/>
            <p:nvPr/>
          </p:nvSpPr>
          <p:spPr>
            <a:xfrm>
              <a:off x="1310032" y="2182636"/>
              <a:ext cx="264878" cy="264879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7" name="Circle"/>
            <p:cNvSpPr/>
            <p:nvPr/>
          </p:nvSpPr>
          <p:spPr>
            <a:xfrm>
              <a:off x="547053" y="1990637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8" name="Circle"/>
            <p:cNvSpPr/>
            <p:nvPr/>
          </p:nvSpPr>
          <p:spPr>
            <a:xfrm>
              <a:off x="749412" y="2255161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9" name="Circle"/>
            <p:cNvSpPr/>
            <p:nvPr/>
          </p:nvSpPr>
          <p:spPr>
            <a:xfrm>
              <a:off x="968394" y="2713935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0" name="Circle"/>
            <p:cNvSpPr/>
            <p:nvPr/>
          </p:nvSpPr>
          <p:spPr>
            <a:xfrm>
              <a:off x="2720510" y="2255161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1" name="Circle"/>
            <p:cNvSpPr/>
            <p:nvPr/>
          </p:nvSpPr>
          <p:spPr>
            <a:xfrm>
              <a:off x="2464776" y="1491282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2" name="Circle"/>
            <p:cNvSpPr/>
            <p:nvPr/>
          </p:nvSpPr>
          <p:spPr>
            <a:xfrm>
              <a:off x="2524220" y="1665689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3" name="Circle"/>
            <p:cNvSpPr/>
            <p:nvPr/>
          </p:nvSpPr>
          <p:spPr>
            <a:xfrm>
              <a:off x="2556019" y="834334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4" name="Circle"/>
            <p:cNvSpPr/>
            <p:nvPr/>
          </p:nvSpPr>
          <p:spPr>
            <a:xfrm>
              <a:off x="2063307" y="2521280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5" name="Circle"/>
            <p:cNvSpPr/>
            <p:nvPr/>
          </p:nvSpPr>
          <p:spPr>
            <a:xfrm>
              <a:off x="2824906" y="1607581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6" name="Circle"/>
            <p:cNvSpPr/>
            <p:nvPr/>
          </p:nvSpPr>
          <p:spPr>
            <a:xfrm>
              <a:off x="2322026" y="1018109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7" name="Circle"/>
            <p:cNvSpPr/>
            <p:nvPr/>
          </p:nvSpPr>
          <p:spPr>
            <a:xfrm>
              <a:off x="1685416" y="1873700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8" name="Circle"/>
            <p:cNvSpPr/>
            <p:nvPr/>
          </p:nvSpPr>
          <p:spPr>
            <a:xfrm>
              <a:off x="2675680" y="2607008"/>
              <a:ext cx="264878" cy="264879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9" name="Circle"/>
            <p:cNvSpPr/>
            <p:nvPr/>
          </p:nvSpPr>
          <p:spPr>
            <a:xfrm>
              <a:off x="2172800" y="2017537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0" name="Circle"/>
            <p:cNvSpPr/>
            <p:nvPr/>
          </p:nvSpPr>
          <p:spPr>
            <a:xfrm>
              <a:off x="681573" y="2521280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1" name="Circle"/>
            <p:cNvSpPr/>
            <p:nvPr/>
          </p:nvSpPr>
          <p:spPr>
            <a:xfrm>
              <a:off x="2207205" y="1417847"/>
              <a:ext cx="264878" cy="264879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2" name="Circle"/>
            <p:cNvSpPr/>
            <p:nvPr/>
          </p:nvSpPr>
          <p:spPr>
            <a:xfrm>
              <a:off x="2548843" y="1506999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3" name="Circle"/>
            <p:cNvSpPr/>
            <p:nvPr/>
          </p:nvSpPr>
          <p:spPr>
            <a:xfrm>
              <a:off x="3914491" y="1931371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4" name="Circle"/>
            <p:cNvSpPr/>
            <p:nvPr/>
          </p:nvSpPr>
          <p:spPr>
            <a:xfrm>
              <a:off x="3411610" y="1341899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5" name="Circle"/>
            <p:cNvSpPr/>
            <p:nvPr/>
          </p:nvSpPr>
          <p:spPr>
            <a:xfrm>
              <a:off x="2118307" y="2598547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6" name="Circle"/>
            <p:cNvSpPr/>
            <p:nvPr/>
          </p:nvSpPr>
          <p:spPr>
            <a:xfrm>
              <a:off x="3322712" y="2522599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7" name="Circle"/>
            <p:cNvSpPr/>
            <p:nvPr/>
          </p:nvSpPr>
          <p:spPr>
            <a:xfrm>
              <a:off x="2623127" y="1728906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8" name="Circle"/>
            <p:cNvSpPr/>
            <p:nvPr/>
          </p:nvSpPr>
          <p:spPr>
            <a:xfrm>
              <a:off x="2075417" y="1491282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9" name="Circle"/>
            <p:cNvSpPr/>
            <p:nvPr/>
          </p:nvSpPr>
          <p:spPr>
            <a:xfrm>
              <a:off x="2020924" y="2072293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0" name="Circle"/>
            <p:cNvSpPr/>
            <p:nvPr/>
          </p:nvSpPr>
          <p:spPr>
            <a:xfrm>
              <a:off x="2524220" y="1990637"/>
              <a:ext cx="264879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1" name="Circle"/>
            <p:cNvSpPr/>
            <p:nvPr/>
          </p:nvSpPr>
          <p:spPr>
            <a:xfrm>
              <a:off x="3461931" y="1845843"/>
              <a:ext cx="264878" cy="264879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2" name="Circle"/>
            <p:cNvSpPr/>
            <p:nvPr/>
          </p:nvSpPr>
          <p:spPr>
            <a:xfrm>
              <a:off x="2859728" y="2189230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3" name="Circle"/>
            <p:cNvSpPr/>
            <p:nvPr/>
          </p:nvSpPr>
          <p:spPr>
            <a:xfrm>
              <a:off x="681573" y="1477833"/>
              <a:ext cx="264878" cy="26487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4" name="Circle"/>
            <p:cNvSpPr/>
            <p:nvPr/>
          </p:nvSpPr>
          <p:spPr>
            <a:xfrm>
              <a:off x="518184" y="2607008"/>
              <a:ext cx="264878" cy="264879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5" name="modelr"/>
            <p:cNvSpPr txBox="1"/>
            <p:nvPr/>
          </p:nvSpPr>
          <p:spPr>
            <a:xfrm>
              <a:off x="1109840" y="2787754"/>
              <a:ext cx="2555520" cy="10014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6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grpSp>
        <p:nvGrpSpPr>
          <p:cNvPr id="1909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867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8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9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70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71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72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73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74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75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76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77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78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79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80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81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82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83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84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85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86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87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88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89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90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91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92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93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94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95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96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97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98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99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00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01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02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03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04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05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06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07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08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91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911" name="modelr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modelr</a:t>
            </a:r>
          </a:p>
        </p:txBody>
      </p:sp>
      <p:sp>
        <p:nvSpPr>
          <p:cNvPr id="1912" name="Tidy functions that make it easier to work with models in R"/>
          <p:cNvSpPr txBox="1"/>
          <p:nvPr/>
        </p:nvSpPr>
        <p:spPr>
          <a:xfrm>
            <a:off x="7830976" y="4202521"/>
            <a:ext cx="13405522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functions that make it easier to work with models in R</a:t>
            </a:r>
          </a:p>
        </p:txBody>
      </p:sp>
      <p:sp>
        <p:nvSpPr>
          <p:cNvPr id="1913" name="Rectangle"/>
          <p:cNvSpPr/>
          <p:nvPr/>
        </p:nvSpPr>
        <p:spPr>
          <a:xfrm>
            <a:off x="7837326" y="6338023"/>
            <a:ext cx="13263732" cy="255544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914" name="# install.packages(&quot;tidyverse&quot;)…"/>
          <p:cNvSpPr txBox="1"/>
          <p:nvPr/>
        </p:nvSpPr>
        <p:spPr>
          <a:xfrm>
            <a:off x="8202045" y="6669901"/>
            <a:ext cx="13276433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modelr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8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916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17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18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19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20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21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22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23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24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25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26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27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28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29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0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1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2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3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4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5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6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7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8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39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40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41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42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43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44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45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46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47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48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49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50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51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52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53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54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55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56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57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195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960" name="add_predictions()"/>
          <p:cNvSpPr txBox="1"/>
          <p:nvPr/>
        </p:nvSpPr>
        <p:spPr>
          <a:xfrm>
            <a:off x="4007752" y="1838760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add_predictions()</a:t>
            </a:r>
          </a:p>
        </p:txBody>
      </p:sp>
      <p:sp>
        <p:nvSpPr>
          <p:cNvPr id="1961" name="Uses the values in a data frame to generate a prediction for each case. Overlaps with augment()*"/>
          <p:cNvSpPr txBox="1"/>
          <p:nvPr/>
        </p:nvSpPr>
        <p:spPr>
          <a:xfrm>
            <a:off x="4812076" y="4093107"/>
            <a:ext cx="14914689" cy="2498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lnSpcReduction="10000"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Uses the values in a data frame to generate a prediction for each case. Overlaps with augment()*</a:t>
            </a:r>
          </a:p>
        </p:txBody>
      </p:sp>
      <p:sp>
        <p:nvSpPr>
          <p:cNvPr id="1962" name="Rectangle"/>
          <p:cNvSpPr/>
          <p:nvPr/>
        </p:nvSpPr>
        <p:spPr>
          <a:xfrm>
            <a:off x="4813493" y="6418810"/>
            <a:ext cx="14791231" cy="155451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963" name="add_predictions(data, model)"/>
          <p:cNvSpPr txBox="1"/>
          <p:nvPr/>
        </p:nvSpPr>
        <p:spPr>
          <a:xfrm>
            <a:off x="6802987" y="6740214"/>
            <a:ext cx="10927934" cy="1006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add_predictions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964" name="Uses this model"/>
          <p:cNvSpPr/>
          <p:nvPr/>
        </p:nvSpPr>
        <p:spPr>
          <a:xfrm>
            <a:off x="7442246" y="8925702"/>
            <a:ext cx="6025481" cy="2236283"/>
          </a:xfrm>
          <a:prstGeom prst="wedgeRoundRectCallout">
            <a:avLst>
              <a:gd name="adj1" fmla="val 93643"/>
              <a:gd name="adj2" fmla="val -114391"/>
              <a:gd name="adj3" fmla="val 16667"/>
            </a:avLst>
          </a:pr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Uses this model</a:t>
            </a:r>
          </a:p>
        </p:txBody>
      </p:sp>
      <p:sp>
        <p:nvSpPr>
          <p:cNvPr id="1965" name="To add predictions to these cases"/>
          <p:cNvSpPr/>
          <p:nvPr/>
        </p:nvSpPr>
        <p:spPr>
          <a:xfrm>
            <a:off x="13929014" y="8925703"/>
            <a:ext cx="5675710" cy="2236283"/>
          </a:xfrm>
          <a:prstGeom prst="wedgeRoundRectCallout">
            <a:avLst>
              <a:gd name="adj1" fmla="val -51303"/>
              <a:gd name="adj2" fmla="val -110835"/>
              <a:gd name="adj3" fmla="val 16667"/>
            </a:avLst>
          </a:pr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To add predictions to these cases</a:t>
            </a:r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7" name="Screen Shot 2017-08-08 at 3.14.05 PM.png" descr="Screen Shot 2017-08-08 at 3.14.05 PM.png"/>
          <p:cNvPicPr>
            <a:picLocks noChangeAspect="1"/>
          </p:cNvPicPr>
          <p:nvPr/>
        </p:nvPicPr>
        <p:blipFill>
          <a:blip r:embed="rId2">
            <a:extLst/>
          </a:blip>
          <a:srcRect t="4537"/>
          <a:stretch>
            <a:fillRect/>
          </a:stretch>
        </p:blipFill>
        <p:spPr>
          <a:xfrm>
            <a:off x="2010171" y="3429860"/>
            <a:ext cx="20363748" cy="951369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10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1968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69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70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71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72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73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74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75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76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77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78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79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80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81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82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83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84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85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86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87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88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89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90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91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92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93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94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95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96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97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98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99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00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01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02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03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04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05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06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07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08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09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01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012" name="Rectangle"/>
          <p:cNvSpPr/>
          <p:nvPr/>
        </p:nvSpPr>
        <p:spPr>
          <a:xfrm>
            <a:off x="2370749" y="1144574"/>
            <a:ext cx="19642501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13" name="wages %&gt;% add_predictions(mod_h)"/>
          <p:cNvSpPr txBox="1"/>
          <p:nvPr/>
        </p:nvSpPr>
        <p:spPr>
          <a:xfrm>
            <a:off x="2654006" y="1514551"/>
            <a:ext cx="19355387" cy="1049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add_predictions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014" name="Oval"/>
          <p:cNvSpPr/>
          <p:nvPr/>
        </p:nvSpPr>
        <p:spPr>
          <a:xfrm>
            <a:off x="19985181" y="3121029"/>
            <a:ext cx="2861048" cy="1574801"/>
          </a:xfrm>
          <a:prstGeom prst="ellipse">
            <a:avLst/>
          </a:prstGeom>
          <a:ln w="2032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4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grpSp>
        <p:nvGrpSpPr>
          <p:cNvPr id="595" name="Group"/>
          <p:cNvGrpSpPr/>
          <p:nvPr/>
        </p:nvGrpSpPr>
        <p:grpSpPr>
          <a:xfrm>
            <a:off x="17351930" y="5113806"/>
            <a:ext cx="5331111" cy="5888330"/>
            <a:chOff x="622300" y="0"/>
            <a:chExt cx="5331110" cy="5888329"/>
          </a:xfrm>
        </p:grpSpPr>
        <p:sp>
          <p:nvSpPr>
            <p:cNvPr id="574" name="Circle"/>
            <p:cNvSpPr/>
            <p:nvPr/>
          </p:nvSpPr>
          <p:spPr>
            <a:xfrm>
              <a:off x="5685238" y="1609029"/>
              <a:ext cx="268173" cy="268173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5" name="Circle"/>
            <p:cNvSpPr/>
            <p:nvPr/>
          </p:nvSpPr>
          <p:spPr>
            <a:xfrm>
              <a:off x="4719820" y="1208135"/>
              <a:ext cx="268173" cy="268172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6" name="Circle"/>
            <p:cNvSpPr/>
            <p:nvPr/>
          </p:nvSpPr>
          <p:spPr>
            <a:xfrm>
              <a:off x="5014809" y="199376"/>
              <a:ext cx="268173" cy="268172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7" name="Circle"/>
            <p:cNvSpPr/>
            <p:nvPr/>
          </p:nvSpPr>
          <p:spPr>
            <a:xfrm>
              <a:off x="5685238" y="0"/>
              <a:ext cx="268173" cy="268172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8" name="Circle"/>
            <p:cNvSpPr/>
            <p:nvPr/>
          </p:nvSpPr>
          <p:spPr>
            <a:xfrm>
              <a:off x="5175712" y="938600"/>
              <a:ext cx="268173" cy="268173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9" name="Circle"/>
            <p:cNvSpPr/>
            <p:nvPr/>
          </p:nvSpPr>
          <p:spPr>
            <a:xfrm>
              <a:off x="4666186" y="1877201"/>
              <a:ext cx="268173" cy="268173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0" name="Circle"/>
            <p:cNvSpPr/>
            <p:nvPr/>
          </p:nvSpPr>
          <p:spPr>
            <a:xfrm>
              <a:off x="2879557" y="1340858"/>
              <a:ext cx="268173" cy="268172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1" name="Circle"/>
            <p:cNvSpPr/>
            <p:nvPr/>
          </p:nvSpPr>
          <p:spPr>
            <a:xfrm>
              <a:off x="4215832" y="2973137"/>
              <a:ext cx="268173" cy="268173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2" name="Circle"/>
            <p:cNvSpPr/>
            <p:nvPr/>
          </p:nvSpPr>
          <p:spPr>
            <a:xfrm>
              <a:off x="3808037" y="992235"/>
              <a:ext cx="268172" cy="268172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3" name="Circle"/>
            <p:cNvSpPr/>
            <p:nvPr/>
          </p:nvSpPr>
          <p:spPr>
            <a:xfrm>
              <a:off x="3539865" y="1470746"/>
              <a:ext cx="268173" cy="268173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4" name="Circle"/>
            <p:cNvSpPr/>
            <p:nvPr/>
          </p:nvSpPr>
          <p:spPr>
            <a:xfrm>
              <a:off x="3352145" y="2440361"/>
              <a:ext cx="268173" cy="268173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5" name="Circle"/>
            <p:cNvSpPr/>
            <p:nvPr/>
          </p:nvSpPr>
          <p:spPr>
            <a:xfrm>
              <a:off x="3042984" y="3702131"/>
              <a:ext cx="268173" cy="268173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6" name="Circle"/>
            <p:cNvSpPr/>
            <p:nvPr/>
          </p:nvSpPr>
          <p:spPr>
            <a:xfrm>
              <a:off x="2279458" y="5100603"/>
              <a:ext cx="268173" cy="268172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7" name="Circle"/>
            <p:cNvSpPr/>
            <p:nvPr/>
          </p:nvSpPr>
          <p:spPr>
            <a:xfrm>
              <a:off x="1769932" y="4639369"/>
              <a:ext cx="268173" cy="268172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8" name="Circle"/>
            <p:cNvSpPr/>
            <p:nvPr/>
          </p:nvSpPr>
          <p:spPr>
            <a:xfrm>
              <a:off x="1019052" y="4706903"/>
              <a:ext cx="268172" cy="268172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9" name="Circle"/>
            <p:cNvSpPr/>
            <p:nvPr/>
          </p:nvSpPr>
          <p:spPr>
            <a:xfrm>
              <a:off x="1904018" y="2902031"/>
              <a:ext cx="268173" cy="268173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90" name="Circle"/>
            <p:cNvSpPr/>
            <p:nvPr/>
          </p:nvSpPr>
          <p:spPr>
            <a:xfrm>
              <a:off x="2279458" y="3037207"/>
              <a:ext cx="268173" cy="268173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91" name="Circle"/>
            <p:cNvSpPr/>
            <p:nvPr/>
          </p:nvSpPr>
          <p:spPr>
            <a:xfrm>
              <a:off x="1233589" y="5620158"/>
              <a:ext cx="268173" cy="268172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92" name="Circle"/>
            <p:cNvSpPr/>
            <p:nvPr/>
          </p:nvSpPr>
          <p:spPr>
            <a:xfrm>
              <a:off x="4666186" y="3754403"/>
              <a:ext cx="268173" cy="268172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93" name="Circle"/>
            <p:cNvSpPr/>
            <p:nvPr/>
          </p:nvSpPr>
          <p:spPr>
            <a:xfrm>
              <a:off x="622300" y="4424831"/>
              <a:ext cx="268172" cy="268173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94" name="Circle"/>
            <p:cNvSpPr/>
            <p:nvPr/>
          </p:nvSpPr>
          <p:spPr>
            <a:xfrm>
              <a:off x="2708533" y="3851969"/>
              <a:ext cx="268173" cy="268172"/>
            </a:xfrm>
            <a:prstGeom prst="ellipse">
              <a:avLst/>
            </a:prstGeom>
            <a:solidFill>
              <a:srgbClr val="929292">
                <a:alpha val="3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596" name="Algorithm"/>
          <p:cNvSpPr/>
          <p:nvPr/>
        </p:nvSpPr>
        <p:spPr>
          <a:xfrm>
            <a:off x="9362788" y="4887467"/>
            <a:ext cx="5658423" cy="6355668"/>
          </a:xfrm>
          <a:prstGeom prst="roundRect">
            <a:avLst>
              <a:gd name="adj" fmla="val 7109"/>
            </a:avLst>
          </a:prstGeom>
          <a:solidFill>
            <a:srgbClr val="00000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grpSp>
        <p:nvGrpSpPr>
          <p:cNvPr id="618" name="Group"/>
          <p:cNvGrpSpPr/>
          <p:nvPr/>
        </p:nvGrpSpPr>
        <p:grpSpPr>
          <a:xfrm>
            <a:off x="1618754" y="5121135"/>
            <a:ext cx="5331111" cy="5888331"/>
            <a:chOff x="622300" y="0"/>
            <a:chExt cx="5331110" cy="5888329"/>
          </a:xfrm>
        </p:grpSpPr>
        <p:sp>
          <p:nvSpPr>
            <p:cNvPr id="597" name="Circle"/>
            <p:cNvSpPr/>
            <p:nvPr/>
          </p:nvSpPr>
          <p:spPr>
            <a:xfrm>
              <a:off x="5685238" y="1609029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98" name="Circle"/>
            <p:cNvSpPr/>
            <p:nvPr/>
          </p:nvSpPr>
          <p:spPr>
            <a:xfrm>
              <a:off x="4719820" y="1208135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99" name="Circle"/>
            <p:cNvSpPr/>
            <p:nvPr/>
          </p:nvSpPr>
          <p:spPr>
            <a:xfrm>
              <a:off x="5014809" y="199376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0" name="Circle"/>
            <p:cNvSpPr/>
            <p:nvPr/>
          </p:nvSpPr>
          <p:spPr>
            <a:xfrm>
              <a:off x="5685238" y="0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1" name="Circle"/>
            <p:cNvSpPr/>
            <p:nvPr/>
          </p:nvSpPr>
          <p:spPr>
            <a:xfrm>
              <a:off x="5175712" y="938600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2" name="Circle"/>
            <p:cNvSpPr/>
            <p:nvPr/>
          </p:nvSpPr>
          <p:spPr>
            <a:xfrm>
              <a:off x="4666186" y="187720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3" name="Circle"/>
            <p:cNvSpPr/>
            <p:nvPr/>
          </p:nvSpPr>
          <p:spPr>
            <a:xfrm>
              <a:off x="2879557" y="13408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4" name="Circle"/>
            <p:cNvSpPr/>
            <p:nvPr/>
          </p:nvSpPr>
          <p:spPr>
            <a:xfrm>
              <a:off x="4215832" y="297313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5" name="Circle"/>
            <p:cNvSpPr/>
            <p:nvPr/>
          </p:nvSpPr>
          <p:spPr>
            <a:xfrm>
              <a:off x="3808037" y="992235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6" name="Circle"/>
            <p:cNvSpPr/>
            <p:nvPr/>
          </p:nvSpPr>
          <p:spPr>
            <a:xfrm>
              <a:off x="3539865" y="1470746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7" name="Circle"/>
            <p:cNvSpPr/>
            <p:nvPr/>
          </p:nvSpPr>
          <p:spPr>
            <a:xfrm>
              <a:off x="3352145" y="244036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8" name="Circle"/>
            <p:cNvSpPr/>
            <p:nvPr/>
          </p:nvSpPr>
          <p:spPr>
            <a:xfrm>
              <a:off x="3042984" y="37021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9" name="Circle"/>
            <p:cNvSpPr/>
            <p:nvPr/>
          </p:nvSpPr>
          <p:spPr>
            <a:xfrm>
              <a:off x="2279458" y="51006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0" name="Circle"/>
            <p:cNvSpPr/>
            <p:nvPr/>
          </p:nvSpPr>
          <p:spPr>
            <a:xfrm>
              <a:off x="1769932" y="46393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1" name="Circle"/>
            <p:cNvSpPr/>
            <p:nvPr/>
          </p:nvSpPr>
          <p:spPr>
            <a:xfrm>
              <a:off x="1019052" y="4706903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2" name="Circle"/>
            <p:cNvSpPr/>
            <p:nvPr/>
          </p:nvSpPr>
          <p:spPr>
            <a:xfrm>
              <a:off x="1904018" y="29020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3" name="Circle"/>
            <p:cNvSpPr/>
            <p:nvPr/>
          </p:nvSpPr>
          <p:spPr>
            <a:xfrm>
              <a:off x="2279458" y="303720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4" name="Circle"/>
            <p:cNvSpPr/>
            <p:nvPr/>
          </p:nvSpPr>
          <p:spPr>
            <a:xfrm>
              <a:off x="1233589" y="56201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5" name="Circle"/>
            <p:cNvSpPr/>
            <p:nvPr/>
          </p:nvSpPr>
          <p:spPr>
            <a:xfrm>
              <a:off x="4666186" y="37544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6" name="Circle"/>
            <p:cNvSpPr/>
            <p:nvPr/>
          </p:nvSpPr>
          <p:spPr>
            <a:xfrm>
              <a:off x="622300" y="4424831"/>
              <a:ext cx="268172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7" name="Circle"/>
            <p:cNvSpPr/>
            <p:nvPr/>
          </p:nvSpPr>
          <p:spPr>
            <a:xfrm>
              <a:off x="2708533" y="38519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619" name="Data"/>
          <p:cNvSpPr/>
          <p:nvPr/>
        </p:nvSpPr>
        <p:spPr>
          <a:xfrm>
            <a:off x="2240171" y="11751951"/>
            <a:ext cx="2617249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Data</a:t>
            </a:r>
          </a:p>
        </p:txBody>
      </p:sp>
      <p:sp>
        <p:nvSpPr>
          <p:cNvPr id="620" name="What is the model function?"/>
          <p:cNvSpPr txBox="1"/>
          <p:nvPr/>
        </p:nvSpPr>
        <p:spPr>
          <a:xfrm>
            <a:off x="2042635" y="3154204"/>
            <a:ext cx="20333496" cy="1458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30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is the </a:t>
            </a:r>
            <a:r>
              <a:rPr b="1">
                <a:solidFill>
                  <a:srgbClr val="78AAD6"/>
                </a:solidFill>
              </a:rPr>
              <a:t>model function</a:t>
            </a:r>
            <a:r>
              <a:t>?</a:t>
            </a:r>
          </a:p>
        </p:txBody>
      </p:sp>
      <p:sp>
        <p:nvSpPr>
          <p:cNvPr id="621" name="Line"/>
          <p:cNvSpPr/>
          <p:nvPr/>
        </p:nvSpPr>
        <p:spPr>
          <a:xfrm flipH="1">
            <a:off x="17288715" y="5046906"/>
            <a:ext cx="5462550" cy="5902231"/>
          </a:xfrm>
          <a:prstGeom prst="line">
            <a:avLst/>
          </a:prstGeom>
          <a:ln w="38100">
            <a:solidFill>
              <a:srgbClr val="0096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2" name="Model Function"/>
          <p:cNvSpPr/>
          <p:nvPr/>
        </p:nvSpPr>
        <p:spPr>
          <a:xfrm>
            <a:off x="16993040" y="11751951"/>
            <a:ext cx="6048892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 Function</a:t>
            </a:r>
          </a:p>
        </p:txBody>
      </p:sp>
      <p:sp>
        <p:nvSpPr>
          <p:cNvPr id="623" name="Model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8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2016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17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18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19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20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21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22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23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24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25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26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27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28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29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30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31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32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33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34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35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36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37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38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39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40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41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42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43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44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45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46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47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48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49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50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51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52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53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54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55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56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57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05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060" name="spread_predictions()"/>
          <p:cNvSpPr txBox="1"/>
          <p:nvPr/>
        </p:nvSpPr>
        <p:spPr>
          <a:xfrm>
            <a:off x="4007752" y="1838760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spread_predictions()</a:t>
            </a:r>
          </a:p>
        </p:txBody>
      </p:sp>
      <p:sp>
        <p:nvSpPr>
          <p:cNvPr id="2061" name="Adds predictions for multiple models, each in their own column."/>
          <p:cNvSpPr txBox="1"/>
          <p:nvPr/>
        </p:nvSpPr>
        <p:spPr>
          <a:xfrm>
            <a:off x="4812076" y="4093107"/>
            <a:ext cx="14914689" cy="2498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Adds predictions for multiple models, each in their own column.</a:t>
            </a:r>
          </a:p>
        </p:txBody>
      </p:sp>
      <p:sp>
        <p:nvSpPr>
          <p:cNvPr id="2062" name="Rectangle"/>
          <p:cNvSpPr/>
          <p:nvPr/>
        </p:nvSpPr>
        <p:spPr>
          <a:xfrm>
            <a:off x="4813493" y="6418810"/>
            <a:ext cx="14791231" cy="155451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63" name="spread_predictions(data, …)"/>
          <p:cNvSpPr txBox="1"/>
          <p:nvPr/>
        </p:nvSpPr>
        <p:spPr>
          <a:xfrm>
            <a:off x="6802987" y="6740214"/>
            <a:ext cx="10927934" cy="1006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spread_predictions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064" name="Adds predictions from each of these models"/>
          <p:cNvSpPr/>
          <p:nvPr/>
        </p:nvSpPr>
        <p:spPr>
          <a:xfrm>
            <a:off x="7453223" y="8723480"/>
            <a:ext cx="6070985" cy="2017623"/>
          </a:xfrm>
          <a:prstGeom prst="wedgeRoundRectCallout">
            <a:avLst>
              <a:gd name="adj1" fmla="val 100324"/>
              <a:gd name="adj2" fmla="val -126423"/>
              <a:gd name="adj3" fmla="val 16667"/>
            </a:avLst>
          </a:pr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Adds predictions from each of these models</a:t>
            </a:r>
          </a:p>
        </p:txBody>
      </p:sp>
      <p:sp>
        <p:nvSpPr>
          <p:cNvPr id="2065" name="To the cases in this data frame"/>
          <p:cNvSpPr/>
          <p:nvPr/>
        </p:nvSpPr>
        <p:spPr>
          <a:xfrm>
            <a:off x="13929014" y="8723480"/>
            <a:ext cx="5675710" cy="2017624"/>
          </a:xfrm>
          <a:prstGeom prst="wedgeRoundRectCallout">
            <a:avLst>
              <a:gd name="adj1" fmla="val -33263"/>
              <a:gd name="adj2" fmla="val -110845"/>
              <a:gd name="adj3" fmla="val 16667"/>
            </a:avLst>
          </a:pr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 the cases in this data frame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7" name="Screen Shot 2017-08-08 at 3.19.19 PM.png" descr="Screen Shot 2017-08-08 at 3.19.1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5456" y="3704592"/>
            <a:ext cx="20493088" cy="965935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10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2068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69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70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71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72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73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74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75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76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77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78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79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80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81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82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83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84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85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86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87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88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89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90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91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92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93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94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95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96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97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98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99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00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01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02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03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04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05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06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07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08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09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11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112" name="Rectangle"/>
          <p:cNvSpPr/>
          <p:nvPr/>
        </p:nvSpPr>
        <p:spPr>
          <a:xfrm>
            <a:off x="2060920" y="518141"/>
            <a:ext cx="18018199" cy="279123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13" name="wages %&gt;%…"/>
          <p:cNvSpPr txBox="1"/>
          <p:nvPr/>
        </p:nvSpPr>
        <p:spPr>
          <a:xfrm>
            <a:off x="2204477" y="888119"/>
            <a:ext cx="17556990" cy="21657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wages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spread_predictions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mod_eh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mod_ehs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114" name="Oval"/>
          <p:cNvSpPr/>
          <p:nvPr/>
        </p:nvSpPr>
        <p:spPr>
          <a:xfrm>
            <a:off x="13962042" y="3363897"/>
            <a:ext cx="2861048" cy="1574801"/>
          </a:xfrm>
          <a:prstGeom prst="ellipse">
            <a:avLst/>
          </a:prstGeom>
          <a:ln w="2032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15" name="Oval"/>
          <p:cNvSpPr/>
          <p:nvPr/>
        </p:nvSpPr>
        <p:spPr>
          <a:xfrm>
            <a:off x="16876464" y="3363897"/>
            <a:ext cx="2861048" cy="1574801"/>
          </a:xfrm>
          <a:prstGeom prst="ellipse">
            <a:avLst/>
          </a:prstGeom>
          <a:ln w="2032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16" name="Oval"/>
          <p:cNvSpPr/>
          <p:nvPr/>
        </p:nvSpPr>
        <p:spPr>
          <a:xfrm>
            <a:off x="19815173" y="3363897"/>
            <a:ext cx="2861048" cy="1574801"/>
          </a:xfrm>
          <a:prstGeom prst="ellipse">
            <a:avLst/>
          </a:prstGeom>
          <a:ln w="2032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4" grpId="1" animBg="1" advAuto="0"/>
      <p:bldP spid="2115" grpId="2" animBg="1" advAuto="0"/>
      <p:bldP spid="2116" grpId="3" animBg="1" advAuto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0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2118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19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20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21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22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23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24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25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26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27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28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29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30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31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32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33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34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35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36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37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38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39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40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41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42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43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44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45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46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47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48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49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50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51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52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53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54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55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56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57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58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59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16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162" name="gather_predictions()"/>
          <p:cNvSpPr txBox="1"/>
          <p:nvPr/>
        </p:nvSpPr>
        <p:spPr>
          <a:xfrm>
            <a:off x="4007752" y="1838760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gather_predictions()</a:t>
            </a:r>
          </a:p>
        </p:txBody>
      </p:sp>
      <p:sp>
        <p:nvSpPr>
          <p:cNvPr id="2163" name="Adds predictions for multiple models as a pair of key:value columns (model:pred)"/>
          <p:cNvSpPr txBox="1"/>
          <p:nvPr/>
        </p:nvSpPr>
        <p:spPr>
          <a:xfrm>
            <a:off x="4812076" y="4093107"/>
            <a:ext cx="14914689" cy="2498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Adds predictions for multiple models as a pair of key:value columns (model:pred)</a:t>
            </a:r>
          </a:p>
        </p:txBody>
      </p:sp>
      <p:sp>
        <p:nvSpPr>
          <p:cNvPr id="2164" name="Rectangle"/>
          <p:cNvSpPr/>
          <p:nvPr/>
        </p:nvSpPr>
        <p:spPr>
          <a:xfrm>
            <a:off x="4813493" y="6418810"/>
            <a:ext cx="14791231" cy="155451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65" name="gather_predictions(data, …)"/>
          <p:cNvSpPr txBox="1"/>
          <p:nvPr/>
        </p:nvSpPr>
        <p:spPr>
          <a:xfrm>
            <a:off x="6802987" y="6740214"/>
            <a:ext cx="10927934" cy="1006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gather_predictions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166" name="Adds predictions from each of these models"/>
          <p:cNvSpPr/>
          <p:nvPr/>
        </p:nvSpPr>
        <p:spPr>
          <a:xfrm>
            <a:off x="8644675" y="8534424"/>
            <a:ext cx="5330543" cy="3030959"/>
          </a:xfrm>
          <a:prstGeom prst="wedgeRoundRectCallout">
            <a:avLst>
              <a:gd name="adj1" fmla="val 89922"/>
              <a:gd name="adj2" fmla="val -83753"/>
              <a:gd name="adj3" fmla="val 16667"/>
            </a:avLst>
          </a:pr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Adds predictions from each of these models</a:t>
            </a:r>
          </a:p>
        </p:txBody>
      </p:sp>
      <p:sp>
        <p:nvSpPr>
          <p:cNvPr id="2167" name="To the cases in this data frame (duplicating rows as necessary)"/>
          <p:cNvSpPr/>
          <p:nvPr/>
        </p:nvSpPr>
        <p:spPr>
          <a:xfrm>
            <a:off x="14274181" y="8534425"/>
            <a:ext cx="5330543" cy="3030959"/>
          </a:xfrm>
          <a:prstGeom prst="wedgeRoundRectCallout">
            <a:avLst>
              <a:gd name="adj1" fmla="val -37987"/>
              <a:gd name="adj2" fmla="val -84409"/>
              <a:gd name="adj3" fmla="val 16667"/>
            </a:avLst>
          </a:pr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To the cases in this data frame </a:t>
            </a:r>
            <a:r>
              <a:rPr b="0" dirty="0"/>
              <a:t>(duplicating rows as necessary)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9" name="Screen Shot 2017-08-08 at 3.22.32 PM.png" descr="Screen Shot 2017-08-08 at 3.22.3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3044" y="4285282"/>
            <a:ext cx="23357912" cy="88917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12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2170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71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72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73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74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75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76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77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78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79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80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81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82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83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84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85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86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87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88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89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90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91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92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93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94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95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96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97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98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99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00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01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02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03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04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05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06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07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08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09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10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11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21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214" name="Rectangle"/>
          <p:cNvSpPr/>
          <p:nvPr/>
        </p:nvSpPr>
        <p:spPr>
          <a:xfrm>
            <a:off x="652283" y="566715"/>
            <a:ext cx="18018199" cy="279123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15" name="wages %&gt;%…"/>
          <p:cNvSpPr txBox="1"/>
          <p:nvPr/>
        </p:nvSpPr>
        <p:spPr>
          <a:xfrm>
            <a:off x="795840" y="936692"/>
            <a:ext cx="17556990" cy="2165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wages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gather_predictions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mod_ehs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216" name="Oval"/>
          <p:cNvSpPr/>
          <p:nvPr/>
        </p:nvSpPr>
        <p:spPr>
          <a:xfrm>
            <a:off x="21921393" y="3995356"/>
            <a:ext cx="2260613" cy="1574801"/>
          </a:xfrm>
          <a:prstGeom prst="ellipse">
            <a:avLst/>
          </a:prstGeom>
          <a:ln w="2032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17" name="Oval"/>
          <p:cNvSpPr/>
          <p:nvPr/>
        </p:nvSpPr>
        <p:spPr>
          <a:xfrm>
            <a:off x="385691" y="3995356"/>
            <a:ext cx="2157773" cy="1574801"/>
          </a:xfrm>
          <a:prstGeom prst="ellipse">
            <a:avLst/>
          </a:prstGeom>
          <a:ln w="2032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6" grpId="1" animBg="1" advAuto="0"/>
      <p:bldP spid="2217" grpId="2" animBg="1" advAuto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Your Turn 7"/>
          <p:cNvSpPr txBox="1">
            <a:spLocks noGrp="1"/>
          </p:cNvSpPr>
          <p:nvPr>
            <p:ph type="title" idx="4294967295"/>
          </p:nvPr>
        </p:nvSpPr>
        <p:spPr>
          <a:xfrm>
            <a:off x="4833937" y="-269651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7</a:t>
            </a:r>
          </a:p>
        </p:txBody>
      </p:sp>
      <p:sp>
        <p:nvSpPr>
          <p:cNvPr id="2220" name="Use one of spread_predictions() or gather_predictions() to make a line graph of height vs pred colored by model for each of mod_h, mod_eh, and mod_ehs. Are the results interpretable?…"/>
          <p:cNvSpPr txBox="1">
            <a:spLocks noGrp="1"/>
          </p:cNvSpPr>
          <p:nvPr>
            <p:ph type="body" idx="4294967295"/>
          </p:nvPr>
        </p:nvSpPr>
        <p:spPr>
          <a:xfrm>
            <a:off x="884398" y="2112115"/>
            <a:ext cx="22615205" cy="877592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one of </a:t>
            </a:r>
            <a:r>
              <a:rPr b="1"/>
              <a:t>spread_predictions()</a:t>
            </a:r>
            <a:r>
              <a:t> or </a:t>
            </a:r>
            <a:r>
              <a:rPr b="1"/>
              <a:t>gather_predictions()</a:t>
            </a:r>
            <a:r>
              <a:t> to make a line graph of </a:t>
            </a:r>
            <a:r>
              <a:rPr b="1"/>
              <a:t>height</a:t>
            </a:r>
            <a:r>
              <a:t> vs </a:t>
            </a:r>
            <a:r>
              <a:rPr b="1"/>
              <a:t>pred</a:t>
            </a:r>
            <a:r>
              <a:t> colored by </a:t>
            </a:r>
            <a:r>
              <a:rPr b="1"/>
              <a:t>model</a:t>
            </a:r>
            <a:r>
              <a:t> for each of </a:t>
            </a:r>
            <a:r>
              <a:rPr b="1"/>
              <a:t>mod_h</a:t>
            </a:r>
            <a:r>
              <a:t>, </a:t>
            </a:r>
            <a:r>
              <a:rPr b="1"/>
              <a:t>mod_eh</a:t>
            </a:r>
            <a:r>
              <a:t>, and </a:t>
            </a:r>
            <a:r>
              <a:rPr b="1"/>
              <a:t>mod_ehs</a:t>
            </a:r>
            <a:r>
              <a:t>. Are the results interpretable?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Add </a:t>
            </a:r>
            <a:r>
              <a:rPr b="1"/>
              <a:t>+ facet_grid(sex ~ education)</a:t>
            </a:r>
            <a:r>
              <a:t> to the end of your code. What happens?</a:t>
            </a:r>
          </a:p>
        </p:txBody>
      </p:sp>
      <p:pic>
        <p:nvPicPr>
          <p:cNvPr id="2221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0000" fill="hold"/>
                                        <p:tgtEl>
                                          <p:spTgt spid="2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21"/>
                </p:tgtEl>
              </p:cMediaNode>
            </p:video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5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2223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24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25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26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27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28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29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30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31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32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33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34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35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36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37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38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39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40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41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42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43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44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45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46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47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48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49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50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51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52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53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54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55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56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57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58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59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60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61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62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63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64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26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267" name="Rectangle"/>
          <p:cNvSpPr/>
          <p:nvPr/>
        </p:nvSpPr>
        <p:spPr>
          <a:xfrm>
            <a:off x="128909" y="363536"/>
            <a:ext cx="24035624" cy="467544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68" name="wages %&gt;%…"/>
          <p:cNvSpPr txBox="1"/>
          <p:nvPr/>
        </p:nvSpPr>
        <p:spPr>
          <a:xfrm>
            <a:off x="272467" y="733513"/>
            <a:ext cx="23988974" cy="5331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gather_predictions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mod_eh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mod_ehs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height, y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color =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+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pic>
        <p:nvPicPr>
          <p:cNvPr id="2269" name="Rplot06.png" descr="Rplot0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04270" y="5337700"/>
            <a:ext cx="14575460" cy="83327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3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2271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72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73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74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75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76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77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78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79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80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81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82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83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84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85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86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87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88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89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90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91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92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93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94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95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96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97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98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99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00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01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02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03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04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05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06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07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08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09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10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11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12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31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315" name="Rectangle"/>
          <p:cNvSpPr/>
          <p:nvPr/>
        </p:nvSpPr>
        <p:spPr>
          <a:xfrm>
            <a:off x="128909" y="363536"/>
            <a:ext cx="24035624" cy="575649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316" name="wages %&gt;%…"/>
          <p:cNvSpPr txBox="1"/>
          <p:nvPr/>
        </p:nvSpPr>
        <p:spPr>
          <a:xfrm>
            <a:off x="272467" y="733513"/>
            <a:ext cx="23988974" cy="5331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wages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gather_predictions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mod_ehs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height,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color = model)) +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facet_grid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(sex ~ education)</a:t>
            </a:r>
          </a:p>
        </p:txBody>
      </p:sp>
      <p:pic>
        <p:nvPicPr>
          <p:cNvPr id="2317" name="Rplot09.png" descr="Rplot0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26954" y="6507383"/>
            <a:ext cx="15639535" cy="68927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1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2319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20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21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22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23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24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25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26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27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28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29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0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1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2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3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4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5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6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7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8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9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0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1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2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3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4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5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6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7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8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9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0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1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2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3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4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5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6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7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8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9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60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36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2363" name="Rplot09.png" descr="Rplot0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9730" y="1272997"/>
            <a:ext cx="24044540" cy="105970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7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2365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66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67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68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69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0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1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2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3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4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5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6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7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8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9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0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1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2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3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4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5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6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7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8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9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0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1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2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3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4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5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6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7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8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9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00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01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02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03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04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05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06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40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409" name="Residuals"/>
          <p:cNvSpPr txBox="1"/>
          <p:nvPr/>
        </p:nvSpPr>
        <p:spPr>
          <a:xfrm>
            <a:off x="4007752" y="1149238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Residuals</a:t>
            </a:r>
          </a:p>
        </p:txBody>
      </p:sp>
      <p:sp>
        <p:nvSpPr>
          <p:cNvPr id="2410" name="Modelr provides the equivalent functions for residuals"/>
          <p:cNvSpPr txBox="1"/>
          <p:nvPr/>
        </p:nvSpPr>
        <p:spPr>
          <a:xfrm>
            <a:off x="2990766" y="2853541"/>
            <a:ext cx="16989634" cy="2498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57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Modelr provides the equivalent functions for residuals</a:t>
            </a:r>
          </a:p>
        </p:txBody>
      </p:sp>
      <p:sp>
        <p:nvSpPr>
          <p:cNvPr id="2411" name="add_predictions()…"/>
          <p:cNvSpPr txBox="1"/>
          <p:nvPr/>
        </p:nvSpPr>
        <p:spPr>
          <a:xfrm>
            <a:off x="3287198" y="5354746"/>
            <a:ext cx="7903930" cy="3006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407AA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add_predictions()</a:t>
            </a:r>
          </a:p>
          <a:p>
            <a:pPr algn="l">
              <a:spcBef>
                <a:spcPts val="1500"/>
              </a:spcBef>
              <a:defRPr sz="5000">
                <a:solidFill>
                  <a:srgbClr val="407AA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spread_predictions()</a:t>
            </a:r>
          </a:p>
          <a:p>
            <a:pPr algn="l">
              <a:spcBef>
                <a:spcPts val="1500"/>
              </a:spcBef>
              <a:defRPr sz="5000">
                <a:solidFill>
                  <a:srgbClr val="407AA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gather_predictions()</a:t>
            </a:r>
          </a:p>
        </p:txBody>
      </p:sp>
      <p:sp>
        <p:nvSpPr>
          <p:cNvPr id="2412" name="add_residuals()…"/>
          <p:cNvSpPr txBox="1"/>
          <p:nvPr/>
        </p:nvSpPr>
        <p:spPr>
          <a:xfrm>
            <a:off x="13319872" y="5354746"/>
            <a:ext cx="7903929" cy="3006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78A77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add_residuals()</a:t>
            </a:r>
          </a:p>
          <a:p>
            <a:pPr algn="l">
              <a:spcBef>
                <a:spcPts val="1500"/>
              </a:spcBef>
              <a:defRPr sz="5000">
                <a:solidFill>
                  <a:srgbClr val="78A77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spread_residuals()</a:t>
            </a:r>
          </a:p>
          <a:p>
            <a:pPr algn="l">
              <a:spcBef>
                <a:spcPts val="1500"/>
              </a:spcBef>
              <a:defRPr sz="5000">
                <a:solidFill>
                  <a:srgbClr val="78A77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gather_residuals()</a:t>
            </a:r>
          </a:p>
        </p:txBody>
      </p:sp>
      <p:sp>
        <p:nvSpPr>
          <p:cNvPr id="2413" name="Line"/>
          <p:cNvSpPr/>
          <p:nvPr/>
        </p:nvSpPr>
        <p:spPr>
          <a:xfrm>
            <a:off x="10343088" y="5870325"/>
            <a:ext cx="2583064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14" name="Line"/>
          <p:cNvSpPr/>
          <p:nvPr/>
        </p:nvSpPr>
        <p:spPr>
          <a:xfrm>
            <a:off x="11148151" y="6839174"/>
            <a:ext cx="177800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15" name="Line"/>
          <p:cNvSpPr/>
          <p:nvPr/>
        </p:nvSpPr>
        <p:spPr>
          <a:xfrm>
            <a:off x="11280048" y="7896474"/>
            <a:ext cx="1646104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9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2417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18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19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20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21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22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23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24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25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26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27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28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29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30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31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32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33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34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35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36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37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38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39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0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1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2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3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4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5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6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7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8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9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50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51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52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53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54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55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56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57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58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46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461" name="Residuals"/>
          <p:cNvSpPr txBox="1"/>
          <p:nvPr/>
        </p:nvSpPr>
        <p:spPr>
          <a:xfrm>
            <a:off x="4007752" y="1149238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Residuals</a:t>
            </a:r>
          </a:p>
        </p:txBody>
      </p:sp>
      <p:sp>
        <p:nvSpPr>
          <p:cNvPr id="2462" name="Modelr provides the equivalent functions for residuals"/>
          <p:cNvSpPr txBox="1"/>
          <p:nvPr/>
        </p:nvSpPr>
        <p:spPr>
          <a:xfrm>
            <a:off x="4181758" y="2853541"/>
            <a:ext cx="16020484" cy="2498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Modelr provides the equivalent functions for residuals</a:t>
            </a:r>
          </a:p>
        </p:txBody>
      </p:sp>
      <p:sp>
        <p:nvSpPr>
          <p:cNvPr id="2463" name="add_predictions()…"/>
          <p:cNvSpPr txBox="1"/>
          <p:nvPr/>
        </p:nvSpPr>
        <p:spPr>
          <a:xfrm>
            <a:off x="3287198" y="5354746"/>
            <a:ext cx="7903930" cy="3006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add_predictions()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spread_predictions()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gather_predictions()</a:t>
            </a:r>
          </a:p>
        </p:txBody>
      </p:sp>
      <p:sp>
        <p:nvSpPr>
          <p:cNvPr id="2464" name="add_residuals()…"/>
          <p:cNvSpPr txBox="1"/>
          <p:nvPr/>
        </p:nvSpPr>
        <p:spPr>
          <a:xfrm>
            <a:off x="13192872" y="5354746"/>
            <a:ext cx="7903929" cy="3006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add_residuals()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spread_residuals()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t>gather_residuals()</a:t>
            </a:r>
          </a:p>
        </p:txBody>
      </p:sp>
      <p:sp>
        <p:nvSpPr>
          <p:cNvPr id="2465" name="Line"/>
          <p:cNvSpPr/>
          <p:nvPr/>
        </p:nvSpPr>
        <p:spPr>
          <a:xfrm>
            <a:off x="10343088" y="5870325"/>
            <a:ext cx="2583064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66" name="Line"/>
          <p:cNvSpPr/>
          <p:nvPr/>
        </p:nvSpPr>
        <p:spPr>
          <a:xfrm>
            <a:off x="11148151" y="6839174"/>
            <a:ext cx="177800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67" name="Line"/>
          <p:cNvSpPr/>
          <p:nvPr/>
        </p:nvSpPr>
        <p:spPr>
          <a:xfrm>
            <a:off x="11280048" y="7896474"/>
            <a:ext cx="1646104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68" name="Rectangle"/>
          <p:cNvSpPr/>
          <p:nvPr/>
        </p:nvSpPr>
        <p:spPr>
          <a:xfrm>
            <a:off x="892520" y="737921"/>
            <a:ext cx="18018199" cy="261255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69" name="wages %&gt;%…"/>
          <p:cNvSpPr txBox="1"/>
          <p:nvPr/>
        </p:nvSpPr>
        <p:spPr>
          <a:xfrm>
            <a:off x="1036077" y="1107899"/>
            <a:ext cx="17556990" cy="2116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wages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add_residuals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626" name="Rectangle"/>
          <p:cNvSpPr/>
          <p:nvPr/>
        </p:nvSpPr>
        <p:spPr>
          <a:xfrm>
            <a:off x="17247768" y="978083"/>
            <a:ext cx="5514414" cy="12423359"/>
          </a:xfrm>
          <a:prstGeom prst="rect">
            <a:avLst/>
          </a:prstGeom>
          <a:solidFill>
            <a:srgbClr val="A6AAA9">
              <a:alpha val="48000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7" name="Shape"/>
          <p:cNvSpPr/>
          <p:nvPr/>
        </p:nvSpPr>
        <p:spPr>
          <a:xfrm>
            <a:off x="16093473" y="-1175142"/>
            <a:ext cx="6892634" cy="11849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6" y="7179"/>
                </a:moveTo>
                <a:lnTo>
                  <a:pt x="203" y="21600"/>
                </a:lnTo>
                <a:cubicBezTo>
                  <a:pt x="4668" y="20095"/>
                  <a:pt x="8706" y="18197"/>
                  <a:pt x="12173" y="15974"/>
                </a:cubicBezTo>
                <a:cubicBezTo>
                  <a:pt x="16192" y="13397"/>
                  <a:pt x="19385" y="10421"/>
                  <a:pt x="21600" y="7189"/>
                </a:cubicBezTo>
                <a:lnTo>
                  <a:pt x="21489" y="79"/>
                </a:lnTo>
                <a:lnTo>
                  <a:pt x="0" y="0"/>
                </a:lnTo>
                <a:lnTo>
                  <a:pt x="266" y="7179"/>
                </a:lnTo>
                <a:close/>
              </a:path>
            </a:pathLst>
          </a:custGeom>
          <a:solidFill>
            <a:srgbClr val="FFFFFF"/>
          </a:solidFill>
          <a:ln w="254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8" name="Shape"/>
          <p:cNvSpPr/>
          <p:nvPr/>
        </p:nvSpPr>
        <p:spPr>
          <a:xfrm rot="10800000">
            <a:off x="16093471" y="6286500"/>
            <a:ext cx="6892634" cy="11849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6" y="7179"/>
                </a:moveTo>
                <a:lnTo>
                  <a:pt x="203" y="21600"/>
                </a:lnTo>
                <a:cubicBezTo>
                  <a:pt x="4668" y="20095"/>
                  <a:pt x="8706" y="18197"/>
                  <a:pt x="12173" y="15974"/>
                </a:cubicBezTo>
                <a:cubicBezTo>
                  <a:pt x="16192" y="13397"/>
                  <a:pt x="19385" y="10421"/>
                  <a:pt x="21600" y="7189"/>
                </a:cubicBezTo>
                <a:lnTo>
                  <a:pt x="21489" y="79"/>
                </a:lnTo>
                <a:lnTo>
                  <a:pt x="0" y="0"/>
                </a:lnTo>
                <a:lnTo>
                  <a:pt x="266" y="7179"/>
                </a:lnTo>
                <a:close/>
              </a:path>
            </a:pathLst>
          </a:custGeom>
          <a:solidFill>
            <a:srgbClr val="FFFFFF"/>
          </a:solidFill>
          <a:ln w="254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9" name="Circle"/>
          <p:cNvSpPr/>
          <p:nvPr/>
        </p:nvSpPr>
        <p:spPr>
          <a:xfrm>
            <a:off x="22414869" y="6722836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0" name="Circle"/>
          <p:cNvSpPr/>
          <p:nvPr/>
        </p:nvSpPr>
        <p:spPr>
          <a:xfrm>
            <a:off x="21449450" y="6321941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1" name="Circle"/>
          <p:cNvSpPr/>
          <p:nvPr/>
        </p:nvSpPr>
        <p:spPr>
          <a:xfrm>
            <a:off x="21744440" y="5313182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2" name="Circle"/>
          <p:cNvSpPr/>
          <p:nvPr/>
        </p:nvSpPr>
        <p:spPr>
          <a:xfrm>
            <a:off x="22414869" y="5113806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3" name="Circle"/>
          <p:cNvSpPr/>
          <p:nvPr/>
        </p:nvSpPr>
        <p:spPr>
          <a:xfrm>
            <a:off x="21905341" y="6052406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4" name="Circle"/>
          <p:cNvSpPr/>
          <p:nvPr/>
        </p:nvSpPr>
        <p:spPr>
          <a:xfrm>
            <a:off x="21395816" y="699100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5" name="Circle"/>
          <p:cNvSpPr/>
          <p:nvPr/>
        </p:nvSpPr>
        <p:spPr>
          <a:xfrm>
            <a:off x="19609187" y="6454664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6" name="Circle"/>
          <p:cNvSpPr/>
          <p:nvPr/>
        </p:nvSpPr>
        <p:spPr>
          <a:xfrm>
            <a:off x="20945462" y="8086943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7" name="Circle"/>
          <p:cNvSpPr/>
          <p:nvPr/>
        </p:nvSpPr>
        <p:spPr>
          <a:xfrm>
            <a:off x="20537667" y="6106041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8" name="Circle"/>
          <p:cNvSpPr/>
          <p:nvPr/>
        </p:nvSpPr>
        <p:spPr>
          <a:xfrm>
            <a:off x="20269496" y="6584553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9" name="Circle"/>
          <p:cNvSpPr/>
          <p:nvPr/>
        </p:nvSpPr>
        <p:spPr>
          <a:xfrm>
            <a:off x="20081775" y="7554168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0" name="Circle"/>
          <p:cNvSpPr/>
          <p:nvPr/>
        </p:nvSpPr>
        <p:spPr>
          <a:xfrm>
            <a:off x="19772614" y="881593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1" name="Circle"/>
          <p:cNvSpPr/>
          <p:nvPr/>
        </p:nvSpPr>
        <p:spPr>
          <a:xfrm>
            <a:off x="19009089" y="10214409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2" name="Circle"/>
          <p:cNvSpPr/>
          <p:nvPr/>
        </p:nvSpPr>
        <p:spPr>
          <a:xfrm>
            <a:off x="18499562" y="9753175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3" name="Circle"/>
          <p:cNvSpPr/>
          <p:nvPr/>
        </p:nvSpPr>
        <p:spPr>
          <a:xfrm>
            <a:off x="17748682" y="9820709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4" name="Circle"/>
          <p:cNvSpPr/>
          <p:nvPr/>
        </p:nvSpPr>
        <p:spPr>
          <a:xfrm>
            <a:off x="18633648" y="801583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5" name="Circle"/>
          <p:cNvSpPr/>
          <p:nvPr/>
        </p:nvSpPr>
        <p:spPr>
          <a:xfrm>
            <a:off x="19009089" y="8151013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6" name="Circle"/>
          <p:cNvSpPr/>
          <p:nvPr/>
        </p:nvSpPr>
        <p:spPr>
          <a:xfrm>
            <a:off x="17963219" y="10733964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7" name="Circle"/>
          <p:cNvSpPr/>
          <p:nvPr/>
        </p:nvSpPr>
        <p:spPr>
          <a:xfrm>
            <a:off x="21395816" y="8868209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8" name="Circle"/>
          <p:cNvSpPr/>
          <p:nvPr/>
        </p:nvSpPr>
        <p:spPr>
          <a:xfrm>
            <a:off x="17351930" y="9538637"/>
            <a:ext cx="268172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9" name="Circle"/>
          <p:cNvSpPr/>
          <p:nvPr/>
        </p:nvSpPr>
        <p:spPr>
          <a:xfrm>
            <a:off x="19438163" y="8965775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50" name="Algorithm"/>
          <p:cNvSpPr/>
          <p:nvPr/>
        </p:nvSpPr>
        <p:spPr>
          <a:xfrm>
            <a:off x="9362788" y="4887467"/>
            <a:ext cx="5658423" cy="6355668"/>
          </a:xfrm>
          <a:prstGeom prst="roundRect">
            <a:avLst>
              <a:gd name="adj" fmla="val 7109"/>
            </a:avLst>
          </a:prstGeom>
          <a:solidFill>
            <a:srgbClr val="00000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grpSp>
        <p:nvGrpSpPr>
          <p:cNvPr id="672" name="Group"/>
          <p:cNvGrpSpPr/>
          <p:nvPr/>
        </p:nvGrpSpPr>
        <p:grpSpPr>
          <a:xfrm>
            <a:off x="1618754" y="5121135"/>
            <a:ext cx="5331111" cy="5888331"/>
            <a:chOff x="622300" y="0"/>
            <a:chExt cx="5331110" cy="5888329"/>
          </a:xfrm>
        </p:grpSpPr>
        <p:sp>
          <p:nvSpPr>
            <p:cNvPr id="651" name="Circle"/>
            <p:cNvSpPr/>
            <p:nvPr/>
          </p:nvSpPr>
          <p:spPr>
            <a:xfrm>
              <a:off x="5685238" y="1609029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52" name="Circle"/>
            <p:cNvSpPr/>
            <p:nvPr/>
          </p:nvSpPr>
          <p:spPr>
            <a:xfrm>
              <a:off x="4719820" y="1208135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53" name="Circle"/>
            <p:cNvSpPr/>
            <p:nvPr/>
          </p:nvSpPr>
          <p:spPr>
            <a:xfrm>
              <a:off x="5014809" y="199376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54" name="Circle"/>
            <p:cNvSpPr/>
            <p:nvPr/>
          </p:nvSpPr>
          <p:spPr>
            <a:xfrm>
              <a:off x="5685238" y="0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55" name="Circle"/>
            <p:cNvSpPr/>
            <p:nvPr/>
          </p:nvSpPr>
          <p:spPr>
            <a:xfrm>
              <a:off x="5175712" y="938600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56" name="Circle"/>
            <p:cNvSpPr/>
            <p:nvPr/>
          </p:nvSpPr>
          <p:spPr>
            <a:xfrm>
              <a:off x="4666186" y="187720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57" name="Circle"/>
            <p:cNvSpPr/>
            <p:nvPr/>
          </p:nvSpPr>
          <p:spPr>
            <a:xfrm>
              <a:off x="2879557" y="13408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58" name="Circle"/>
            <p:cNvSpPr/>
            <p:nvPr/>
          </p:nvSpPr>
          <p:spPr>
            <a:xfrm>
              <a:off x="4215832" y="297313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59" name="Circle"/>
            <p:cNvSpPr/>
            <p:nvPr/>
          </p:nvSpPr>
          <p:spPr>
            <a:xfrm>
              <a:off x="3808037" y="992235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60" name="Circle"/>
            <p:cNvSpPr/>
            <p:nvPr/>
          </p:nvSpPr>
          <p:spPr>
            <a:xfrm>
              <a:off x="3539865" y="1470746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61" name="Circle"/>
            <p:cNvSpPr/>
            <p:nvPr/>
          </p:nvSpPr>
          <p:spPr>
            <a:xfrm>
              <a:off x="3352145" y="244036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62" name="Circle"/>
            <p:cNvSpPr/>
            <p:nvPr/>
          </p:nvSpPr>
          <p:spPr>
            <a:xfrm>
              <a:off x="3042984" y="37021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63" name="Circle"/>
            <p:cNvSpPr/>
            <p:nvPr/>
          </p:nvSpPr>
          <p:spPr>
            <a:xfrm>
              <a:off x="2279458" y="51006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64" name="Circle"/>
            <p:cNvSpPr/>
            <p:nvPr/>
          </p:nvSpPr>
          <p:spPr>
            <a:xfrm>
              <a:off x="1769932" y="46393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65" name="Circle"/>
            <p:cNvSpPr/>
            <p:nvPr/>
          </p:nvSpPr>
          <p:spPr>
            <a:xfrm>
              <a:off x="1019052" y="4706903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66" name="Circle"/>
            <p:cNvSpPr/>
            <p:nvPr/>
          </p:nvSpPr>
          <p:spPr>
            <a:xfrm>
              <a:off x="1904018" y="29020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67" name="Circle"/>
            <p:cNvSpPr/>
            <p:nvPr/>
          </p:nvSpPr>
          <p:spPr>
            <a:xfrm>
              <a:off x="2279458" y="303720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68" name="Circle"/>
            <p:cNvSpPr/>
            <p:nvPr/>
          </p:nvSpPr>
          <p:spPr>
            <a:xfrm>
              <a:off x="1233589" y="56201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69" name="Circle"/>
            <p:cNvSpPr/>
            <p:nvPr/>
          </p:nvSpPr>
          <p:spPr>
            <a:xfrm>
              <a:off x="4666186" y="37544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70" name="Circle"/>
            <p:cNvSpPr/>
            <p:nvPr/>
          </p:nvSpPr>
          <p:spPr>
            <a:xfrm>
              <a:off x="622300" y="4424831"/>
              <a:ext cx="268172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71" name="Circle"/>
            <p:cNvSpPr/>
            <p:nvPr/>
          </p:nvSpPr>
          <p:spPr>
            <a:xfrm>
              <a:off x="2708533" y="38519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673" name="Data"/>
          <p:cNvSpPr/>
          <p:nvPr/>
        </p:nvSpPr>
        <p:spPr>
          <a:xfrm>
            <a:off x="2240171" y="11751951"/>
            <a:ext cx="2617249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Data</a:t>
            </a:r>
          </a:p>
        </p:txBody>
      </p:sp>
      <p:sp>
        <p:nvSpPr>
          <p:cNvPr id="674" name="What uncertainty is associated with it?"/>
          <p:cNvSpPr txBox="1"/>
          <p:nvPr/>
        </p:nvSpPr>
        <p:spPr>
          <a:xfrm>
            <a:off x="2042635" y="3154204"/>
            <a:ext cx="20333496" cy="1458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30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</a:t>
            </a:r>
            <a:r>
              <a:rPr b="1">
                <a:solidFill>
                  <a:srgbClr val="A6AAA9"/>
                </a:solidFill>
              </a:rPr>
              <a:t>uncertainty</a:t>
            </a:r>
            <a:r>
              <a:t> is associated with it?</a:t>
            </a:r>
          </a:p>
        </p:txBody>
      </p:sp>
      <p:sp>
        <p:nvSpPr>
          <p:cNvPr id="675" name="Line"/>
          <p:cNvSpPr/>
          <p:nvPr/>
        </p:nvSpPr>
        <p:spPr>
          <a:xfrm flipH="1">
            <a:off x="17288715" y="5046906"/>
            <a:ext cx="5462550" cy="5902231"/>
          </a:xfrm>
          <a:prstGeom prst="line">
            <a:avLst/>
          </a:prstGeom>
          <a:ln w="38100">
            <a:solidFill>
              <a:srgbClr val="0096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76" name="Model Function"/>
          <p:cNvSpPr/>
          <p:nvPr/>
        </p:nvSpPr>
        <p:spPr>
          <a:xfrm>
            <a:off x="16993040" y="11751951"/>
            <a:ext cx="6048892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 Function</a:t>
            </a:r>
          </a:p>
        </p:txBody>
      </p:sp>
      <p:sp>
        <p:nvSpPr>
          <p:cNvPr id="677" name="Model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2472" name="Screen Shot 2017-08-08 at 3.38.36 PM.png" descr="Screen Shot 2017-08-08 at 3.38.3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8404" y="3839979"/>
            <a:ext cx="23527192" cy="9717114"/>
          </a:xfrm>
          <a:prstGeom prst="rect">
            <a:avLst/>
          </a:prstGeom>
          <a:ln w="12700">
            <a:miter lim="400000"/>
          </a:ln>
        </p:spPr>
      </p:pic>
      <p:sp>
        <p:nvSpPr>
          <p:cNvPr id="2473" name="Rectangle"/>
          <p:cNvSpPr/>
          <p:nvPr/>
        </p:nvSpPr>
        <p:spPr>
          <a:xfrm>
            <a:off x="610898" y="549870"/>
            <a:ext cx="18018198" cy="261255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74" name="wages %&gt;%…"/>
          <p:cNvSpPr txBox="1"/>
          <p:nvPr/>
        </p:nvSpPr>
        <p:spPr>
          <a:xfrm>
            <a:off x="754455" y="919848"/>
            <a:ext cx="17556990" cy="211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wages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add_residuals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475" name="Oval"/>
          <p:cNvSpPr/>
          <p:nvPr/>
        </p:nvSpPr>
        <p:spPr>
          <a:xfrm>
            <a:off x="21848249" y="3558192"/>
            <a:ext cx="2334801" cy="1574801"/>
          </a:xfrm>
          <a:prstGeom prst="ellipse">
            <a:avLst/>
          </a:prstGeom>
          <a:ln w="2032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5" grpId="1" animBg="1" advAuto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7" name="pdf-model-6.pdf" descr="pdf-model-6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27650" y="4608063"/>
            <a:ext cx="13728700" cy="8599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78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-269651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2479" name="Use a modelr residual function with geom_bin2d, geom_smooth, and facetting to make this plot that compares patterns in the residuals."/>
          <p:cNvSpPr txBox="1">
            <a:spLocks noGrp="1"/>
          </p:cNvSpPr>
          <p:nvPr>
            <p:ph type="body" sz="quarter" idx="4294967295"/>
          </p:nvPr>
        </p:nvSpPr>
        <p:spPr>
          <a:xfrm>
            <a:off x="884398" y="2112115"/>
            <a:ext cx="22615205" cy="2562762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a modelr residual function with </a:t>
            </a:r>
            <a:r>
              <a:rPr b="1"/>
              <a:t>geom_bin2d</a:t>
            </a:r>
            <a:r>
              <a:t>, </a:t>
            </a:r>
            <a:r>
              <a:rPr b="1"/>
              <a:t>geom_smooth</a:t>
            </a:r>
            <a:r>
              <a:t>, and </a:t>
            </a:r>
            <a:r>
              <a:rPr b="1"/>
              <a:t>facetting</a:t>
            </a:r>
            <a:r>
              <a:t> to make this plot that compares patterns in the residuals.</a:t>
            </a:r>
          </a:p>
        </p:txBody>
      </p:sp>
      <p:pic>
        <p:nvPicPr>
          <p:cNvPr id="2480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000000" fill="hold"/>
                                        <p:tgtEl>
                                          <p:spTgt spid="24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480"/>
                </p:tgtEl>
              </p:cMediaNode>
            </p:video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4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2482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83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84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85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86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87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88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89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90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91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92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93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94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95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96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97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98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99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00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01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02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03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04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05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06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07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08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09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10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11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12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13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14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15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16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17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18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19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20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21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22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23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52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526" name="Rectangle"/>
          <p:cNvSpPr/>
          <p:nvPr/>
        </p:nvSpPr>
        <p:spPr>
          <a:xfrm>
            <a:off x="1846708" y="2792221"/>
            <a:ext cx="20690584" cy="7755231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27" name="wages %&gt;%…"/>
          <p:cNvSpPr txBox="1"/>
          <p:nvPr/>
        </p:nvSpPr>
        <p:spPr>
          <a:xfrm>
            <a:off x="1990265" y="3162198"/>
            <a:ext cx="20493090" cy="6646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wages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gather_residuals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mod_ehs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%&gt;% 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afqt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resid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+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geom_bin2d() +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geom_smooth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facet_wrap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(~model)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1" name="Group"/>
          <p:cNvGrpSpPr/>
          <p:nvPr/>
        </p:nvGrpSpPr>
        <p:grpSpPr>
          <a:xfrm>
            <a:off x="22450744" y="11724043"/>
            <a:ext cx="1539795" cy="1778001"/>
            <a:chOff x="119103" y="0"/>
            <a:chExt cx="1539793" cy="1778000"/>
          </a:xfrm>
        </p:grpSpPr>
        <p:sp>
          <p:nvSpPr>
            <p:cNvPr id="2529" name="Polygon"/>
            <p:cNvSpPr/>
            <p:nvPr/>
          </p:nvSpPr>
          <p:spPr>
            <a:xfrm>
              <a:off x="119103" y="0"/>
              <a:ext cx="1539794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30" name="Polygon"/>
            <p:cNvSpPr/>
            <p:nvPr/>
          </p:nvSpPr>
          <p:spPr>
            <a:xfrm>
              <a:off x="183152" y="73957"/>
              <a:ext cx="1411696" cy="1630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31" name="Circle"/>
            <p:cNvSpPr/>
            <p:nvPr/>
          </p:nvSpPr>
          <p:spPr>
            <a:xfrm>
              <a:off x="46627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32" name="Circle"/>
            <p:cNvSpPr/>
            <p:nvPr/>
          </p:nvSpPr>
          <p:spPr>
            <a:xfrm>
              <a:off x="584796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33" name="Circle"/>
            <p:cNvSpPr/>
            <p:nvPr/>
          </p:nvSpPr>
          <p:spPr>
            <a:xfrm>
              <a:off x="584796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34" name="Circle"/>
            <p:cNvSpPr/>
            <p:nvPr/>
          </p:nvSpPr>
          <p:spPr>
            <a:xfrm>
              <a:off x="523644" y="586001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35" name="Circle"/>
            <p:cNvSpPr/>
            <p:nvPr/>
          </p:nvSpPr>
          <p:spPr>
            <a:xfrm>
              <a:off x="890557" y="83968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36" name="Circle"/>
            <p:cNvSpPr/>
            <p:nvPr/>
          </p:nvSpPr>
          <p:spPr>
            <a:xfrm>
              <a:off x="703314" y="620203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37" name="Circle"/>
            <p:cNvSpPr/>
            <p:nvPr/>
          </p:nvSpPr>
          <p:spPr>
            <a:xfrm>
              <a:off x="864584" y="13796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38" name="Circle"/>
            <p:cNvSpPr/>
            <p:nvPr/>
          </p:nvSpPr>
          <p:spPr>
            <a:xfrm>
              <a:off x="523644" y="92217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39" name="Circle"/>
            <p:cNvSpPr/>
            <p:nvPr/>
          </p:nvSpPr>
          <p:spPr>
            <a:xfrm>
              <a:off x="360572" y="77948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40" name="Circle"/>
            <p:cNvSpPr/>
            <p:nvPr/>
          </p:nvSpPr>
          <p:spPr>
            <a:xfrm>
              <a:off x="466279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41" name="Circle"/>
            <p:cNvSpPr/>
            <p:nvPr/>
          </p:nvSpPr>
          <p:spPr>
            <a:xfrm>
              <a:off x="487778" y="81268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42" name="Circle"/>
            <p:cNvSpPr/>
            <p:nvPr/>
          </p:nvSpPr>
          <p:spPr>
            <a:xfrm>
              <a:off x="203690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43" name="Circle"/>
            <p:cNvSpPr/>
            <p:nvPr/>
          </p:nvSpPr>
          <p:spPr>
            <a:xfrm>
              <a:off x="279036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44" name="Circle"/>
            <p:cNvSpPr/>
            <p:nvPr/>
          </p:nvSpPr>
          <p:spPr>
            <a:xfrm>
              <a:off x="360572" y="101050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45" name="Circle"/>
            <p:cNvSpPr/>
            <p:nvPr/>
          </p:nvSpPr>
          <p:spPr>
            <a:xfrm>
              <a:off x="1012955" y="839687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46" name="Circle"/>
            <p:cNvSpPr/>
            <p:nvPr/>
          </p:nvSpPr>
          <p:spPr>
            <a:xfrm>
              <a:off x="917736" y="55526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47" name="Circle"/>
            <p:cNvSpPr/>
            <p:nvPr/>
          </p:nvSpPr>
          <p:spPr>
            <a:xfrm>
              <a:off x="939869" y="620203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48" name="Circle"/>
            <p:cNvSpPr/>
            <p:nvPr/>
          </p:nvSpPr>
          <p:spPr>
            <a:xfrm>
              <a:off x="951709" y="31065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49" name="Circle"/>
            <p:cNvSpPr/>
            <p:nvPr/>
          </p:nvSpPr>
          <p:spPr>
            <a:xfrm>
              <a:off x="768252" y="93877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50" name="Circle"/>
            <p:cNvSpPr/>
            <p:nvPr/>
          </p:nvSpPr>
          <p:spPr>
            <a:xfrm>
              <a:off x="1051826" y="598567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51" name="Circle"/>
            <p:cNvSpPr/>
            <p:nvPr/>
          </p:nvSpPr>
          <p:spPr>
            <a:xfrm>
              <a:off x="864584" y="379083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52" name="Circle"/>
            <p:cNvSpPr/>
            <p:nvPr/>
          </p:nvSpPr>
          <p:spPr>
            <a:xfrm>
              <a:off x="627548" y="697654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53" name="Circle"/>
            <p:cNvSpPr/>
            <p:nvPr/>
          </p:nvSpPr>
          <p:spPr>
            <a:xfrm>
              <a:off x="996263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54" name="Circle"/>
            <p:cNvSpPr/>
            <p:nvPr/>
          </p:nvSpPr>
          <p:spPr>
            <a:xfrm>
              <a:off x="809021" y="751210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55" name="Circle"/>
            <p:cNvSpPr/>
            <p:nvPr/>
          </p:nvSpPr>
          <p:spPr>
            <a:xfrm>
              <a:off x="253777" y="93877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56" name="Circle"/>
            <p:cNvSpPr/>
            <p:nvPr/>
          </p:nvSpPr>
          <p:spPr>
            <a:xfrm>
              <a:off x="821831" y="52792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57" name="Circle"/>
            <p:cNvSpPr/>
            <p:nvPr/>
          </p:nvSpPr>
          <p:spPr>
            <a:xfrm>
              <a:off x="949037" y="561116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58" name="Circle"/>
            <p:cNvSpPr/>
            <p:nvPr/>
          </p:nvSpPr>
          <p:spPr>
            <a:xfrm>
              <a:off x="1457523" y="719127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59" name="Circle"/>
            <p:cNvSpPr/>
            <p:nvPr/>
          </p:nvSpPr>
          <p:spPr>
            <a:xfrm>
              <a:off x="1270280" y="499643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60" name="Circle"/>
            <p:cNvSpPr/>
            <p:nvPr/>
          </p:nvSpPr>
          <p:spPr>
            <a:xfrm>
              <a:off x="788731" y="967544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61" name="Circle"/>
            <p:cNvSpPr/>
            <p:nvPr/>
          </p:nvSpPr>
          <p:spPr>
            <a:xfrm>
              <a:off x="1237180" y="939265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62" name="Circle"/>
            <p:cNvSpPr/>
            <p:nvPr/>
          </p:nvSpPr>
          <p:spPr>
            <a:xfrm>
              <a:off x="976696" y="643741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63" name="Circle"/>
            <p:cNvSpPr/>
            <p:nvPr/>
          </p:nvSpPr>
          <p:spPr>
            <a:xfrm>
              <a:off x="772761" y="55526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64" name="Circle"/>
            <p:cNvSpPr/>
            <p:nvPr/>
          </p:nvSpPr>
          <p:spPr>
            <a:xfrm>
              <a:off x="752471" y="771598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65" name="Circle"/>
            <p:cNvSpPr/>
            <p:nvPr/>
          </p:nvSpPr>
          <p:spPr>
            <a:xfrm>
              <a:off x="939869" y="741194"/>
              <a:ext cx="98625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66" name="Circle"/>
            <p:cNvSpPr/>
            <p:nvPr/>
          </p:nvSpPr>
          <p:spPr>
            <a:xfrm>
              <a:off x="1289016" y="687282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67" name="Circle"/>
            <p:cNvSpPr/>
            <p:nvPr/>
          </p:nvSpPr>
          <p:spPr>
            <a:xfrm>
              <a:off x="1064792" y="815139"/>
              <a:ext cx="98626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68" name="Circle"/>
            <p:cNvSpPr/>
            <p:nvPr/>
          </p:nvSpPr>
          <p:spPr>
            <a:xfrm>
              <a:off x="253777" y="550257"/>
              <a:ext cx="98625" cy="98625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69" name="Circle"/>
            <p:cNvSpPr/>
            <p:nvPr/>
          </p:nvSpPr>
          <p:spPr>
            <a:xfrm>
              <a:off x="192940" y="970694"/>
              <a:ext cx="98626" cy="98626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70" name="modelr"/>
            <p:cNvSpPr txBox="1"/>
            <p:nvPr/>
          </p:nvSpPr>
          <p:spPr>
            <a:xfrm>
              <a:off x="413238" y="1037993"/>
              <a:ext cx="951524" cy="3728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sp>
        <p:nvSpPr>
          <p:cNvPr id="257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2573" name="pdf-model-6.pdf" descr="pdf-model-6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68813" y="391828"/>
            <a:ext cx="20646374" cy="129323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576" name="Recap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Recap</a:t>
            </a:r>
          </a:p>
        </p:txBody>
      </p:sp>
      <p:sp>
        <p:nvSpPr>
          <p:cNvPr id="2577" name="Use glance(), tidy(), and augment() to return model values in a data frame."/>
          <p:cNvSpPr txBox="1"/>
          <p:nvPr/>
        </p:nvSpPr>
        <p:spPr>
          <a:xfrm>
            <a:off x="5809798" y="3076065"/>
            <a:ext cx="14870394" cy="3194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</a:t>
            </a:r>
            <a:r>
              <a:rPr b="1">
                <a:solidFill>
                  <a:srgbClr val="78AAD6"/>
                </a:solidFill>
              </a:rPr>
              <a:t>glance()</a:t>
            </a:r>
            <a:r>
              <a:t>, </a:t>
            </a:r>
            <a:r>
              <a:rPr b="1">
                <a:solidFill>
                  <a:srgbClr val="78AAD6"/>
                </a:solidFill>
              </a:rPr>
              <a:t>tidy()</a:t>
            </a:r>
            <a:r>
              <a:t>, and </a:t>
            </a:r>
            <a:r>
              <a:rPr b="1">
                <a:solidFill>
                  <a:srgbClr val="78AAD6"/>
                </a:solidFill>
              </a:rPr>
              <a:t>augment()</a:t>
            </a:r>
            <a:r>
              <a:t> to return model values in a data frame.</a:t>
            </a:r>
          </a:p>
        </p:txBody>
      </p:sp>
      <p:sp>
        <p:nvSpPr>
          <p:cNvPr id="2578" name="Use add_predictions() or gather_predictions() or spread_predictions() to visualize predictions."/>
          <p:cNvSpPr txBox="1"/>
          <p:nvPr/>
        </p:nvSpPr>
        <p:spPr>
          <a:xfrm>
            <a:off x="5809798" y="6086520"/>
            <a:ext cx="16010946" cy="3194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</a:t>
            </a:r>
            <a:r>
              <a:rPr b="1">
                <a:solidFill>
                  <a:srgbClr val="8FB270"/>
                </a:solidFill>
              </a:rPr>
              <a:t>add_predictions()</a:t>
            </a:r>
            <a:r>
              <a:t> or </a:t>
            </a:r>
            <a:r>
              <a:rPr b="1">
                <a:solidFill>
                  <a:srgbClr val="92B573"/>
                </a:solidFill>
              </a:rPr>
              <a:t>gather_predictions()</a:t>
            </a:r>
            <a:r>
              <a:t> or </a:t>
            </a:r>
            <a:r>
              <a:rPr b="1">
                <a:solidFill>
                  <a:srgbClr val="93B675"/>
                </a:solidFill>
              </a:rPr>
              <a:t>spread_predictions()</a:t>
            </a:r>
            <a:r>
              <a:t> to visualize predictions.</a:t>
            </a:r>
          </a:p>
        </p:txBody>
      </p:sp>
      <p:sp>
        <p:nvSpPr>
          <p:cNvPr id="2579" name="Use add_residuals() or gather_residuals() or spread_residuals() to visualize residuals."/>
          <p:cNvSpPr txBox="1"/>
          <p:nvPr/>
        </p:nvSpPr>
        <p:spPr>
          <a:xfrm>
            <a:off x="5809798" y="9096974"/>
            <a:ext cx="15575833" cy="3194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 </a:t>
            </a:r>
            <a:r>
              <a:rPr b="1">
                <a:solidFill>
                  <a:srgbClr val="919191"/>
                </a:solidFill>
              </a:rPr>
              <a:t>add_residuals()</a:t>
            </a:r>
            <a:r>
              <a:t> or </a:t>
            </a:r>
            <a:r>
              <a:rPr b="1">
                <a:solidFill>
                  <a:srgbClr val="919191"/>
                </a:solidFill>
              </a:rPr>
              <a:t>gather_residuals()</a:t>
            </a:r>
            <a:r>
              <a:t> or </a:t>
            </a:r>
            <a:r>
              <a:rPr b="1">
                <a:solidFill>
                  <a:srgbClr val="919191"/>
                </a:solidFill>
              </a:rPr>
              <a:t>spread_residuals()</a:t>
            </a:r>
            <a:r>
              <a:t> to visualize residuals.</a:t>
            </a:r>
          </a:p>
        </p:txBody>
      </p:sp>
      <p:grpSp>
        <p:nvGrpSpPr>
          <p:cNvPr id="2622" name="Group"/>
          <p:cNvGrpSpPr/>
          <p:nvPr/>
        </p:nvGrpSpPr>
        <p:grpSpPr>
          <a:xfrm>
            <a:off x="2733035" y="9426940"/>
            <a:ext cx="2194934" cy="2534491"/>
            <a:chOff x="169778" y="0"/>
            <a:chExt cx="2194933" cy="2534490"/>
          </a:xfrm>
        </p:grpSpPr>
        <p:sp>
          <p:nvSpPr>
            <p:cNvPr id="2580" name="Polygon"/>
            <p:cNvSpPr/>
            <p:nvPr/>
          </p:nvSpPr>
          <p:spPr>
            <a:xfrm>
              <a:off x="169778" y="0"/>
              <a:ext cx="2194934" cy="2534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81" name="Polygon"/>
            <p:cNvSpPr/>
            <p:nvPr/>
          </p:nvSpPr>
          <p:spPr>
            <a:xfrm>
              <a:off x="261078" y="105424"/>
              <a:ext cx="2012334" cy="2323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82" name="Circle"/>
            <p:cNvSpPr/>
            <p:nvPr/>
          </p:nvSpPr>
          <p:spPr>
            <a:xfrm>
              <a:off x="664668" y="884083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83" name="Circle"/>
            <p:cNvSpPr/>
            <p:nvPr/>
          </p:nvSpPr>
          <p:spPr>
            <a:xfrm>
              <a:off x="833612" y="1111140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84" name="Circle"/>
            <p:cNvSpPr/>
            <p:nvPr/>
          </p:nvSpPr>
          <p:spPr>
            <a:xfrm>
              <a:off x="833612" y="884083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85" name="Circle"/>
            <p:cNvSpPr/>
            <p:nvPr/>
          </p:nvSpPr>
          <p:spPr>
            <a:xfrm>
              <a:off x="746441" y="835329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86" name="Circle"/>
            <p:cNvSpPr/>
            <p:nvPr/>
          </p:nvSpPr>
          <p:spPr>
            <a:xfrm>
              <a:off x="1269465" y="1196951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87" name="Circle"/>
            <p:cNvSpPr/>
            <p:nvPr/>
          </p:nvSpPr>
          <p:spPr>
            <a:xfrm>
              <a:off x="1002555" y="884083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88" name="Circle"/>
            <p:cNvSpPr/>
            <p:nvPr/>
          </p:nvSpPr>
          <p:spPr>
            <a:xfrm>
              <a:off x="1232441" y="196662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89" name="Circle"/>
            <p:cNvSpPr/>
            <p:nvPr/>
          </p:nvSpPr>
          <p:spPr>
            <a:xfrm>
              <a:off x="746441" y="1314538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90" name="Circle"/>
            <p:cNvSpPr/>
            <p:nvPr/>
          </p:nvSpPr>
          <p:spPr>
            <a:xfrm>
              <a:off x="513986" y="1111140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91" name="Circle"/>
            <p:cNvSpPr/>
            <p:nvPr/>
          </p:nvSpPr>
          <p:spPr>
            <a:xfrm>
              <a:off x="664668" y="1338197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92" name="Circle"/>
            <p:cNvSpPr/>
            <p:nvPr/>
          </p:nvSpPr>
          <p:spPr>
            <a:xfrm>
              <a:off x="695314" y="1158458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93" name="Circle"/>
            <p:cNvSpPr/>
            <p:nvPr/>
          </p:nvSpPr>
          <p:spPr>
            <a:xfrm>
              <a:off x="290354" y="1056553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94" name="Circle"/>
            <p:cNvSpPr/>
            <p:nvPr/>
          </p:nvSpPr>
          <p:spPr>
            <a:xfrm>
              <a:off x="397759" y="1196951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95" name="Circle"/>
            <p:cNvSpPr/>
            <p:nvPr/>
          </p:nvSpPr>
          <p:spPr>
            <a:xfrm>
              <a:off x="513986" y="1440451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96" name="Circle"/>
            <p:cNvSpPr/>
            <p:nvPr/>
          </p:nvSpPr>
          <p:spPr>
            <a:xfrm>
              <a:off x="1443941" y="1196951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97" name="Circle"/>
            <p:cNvSpPr/>
            <p:nvPr/>
          </p:nvSpPr>
          <p:spPr>
            <a:xfrm>
              <a:off x="1308207" y="791514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98" name="Circle"/>
            <p:cNvSpPr/>
            <p:nvPr/>
          </p:nvSpPr>
          <p:spPr>
            <a:xfrm>
              <a:off x="1339758" y="884083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99" name="Circle"/>
            <p:cNvSpPr/>
            <p:nvPr/>
          </p:nvSpPr>
          <p:spPr>
            <a:xfrm>
              <a:off x="1356635" y="442832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00" name="Circle"/>
            <p:cNvSpPr/>
            <p:nvPr/>
          </p:nvSpPr>
          <p:spPr>
            <a:xfrm>
              <a:off x="1095123" y="1338197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01" name="Circle"/>
            <p:cNvSpPr/>
            <p:nvPr/>
          </p:nvSpPr>
          <p:spPr>
            <a:xfrm>
              <a:off x="1499350" y="853241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02" name="Circle"/>
            <p:cNvSpPr/>
            <p:nvPr/>
          </p:nvSpPr>
          <p:spPr>
            <a:xfrm>
              <a:off x="1232441" y="540372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03" name="Circle"/>
            <p:cNvSpPr/>
            <p:nvPr/>
          </p:nvSpPr>
          <p:spPr>
            <a:xfrm>
              <a:off x="894553" y="994487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04" name="Circle"/>
            <p:cNvSpPr/>
            <p:nvPr/>
          </p:nvSpPr>
          <p:spPr>
            <a:xfrm>
              <a:off x="1420147" y="1383699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05" name="Circle"/>
            <p:cNvSpPr/>
            <p:nvPr/>
          </p:nvSpPr>
          <p:spPr>
            <a:xfrm>
              <a:off x="1153237" y="1070830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06" name="Circle"/>
            <p:cNvSpPr/>
            <p:nvPr/>
          </p:nvSpPr>
          <p:spPr>
            <a:xfrm>
              <a:off x="361752" y="1338197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07" name="Circle"/>
            <p:cNvSpPr/>
            <p:nvPr/>
          </p:nvSpPr>
          <p:spPr>
            <a:xfrm>
              <a:off x="1171499" y="752538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08" name="Circle"/>
            <p:cNvSpPr/>
            <p:nvPr/>
          </p:nvSpPr>
          <p:spPr>
            <a:xfrm>
              <a:off x="1352827" y="799856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09" name="Circle"/>
            <p:cNvSpPr/>
            <p:nvPr/>
          </p:nvSpPr>
          <p:spPr>
            <a:xfrm>
              <a:off x="2077659" y="1025096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10" name="Circle"/>
            <p:cNvSpPr/>
            <p:nvPr/>
          </p:nvSpPr>
          <p:spPr>
            <a:xfrm>
              <a:off x="1810750" y="712228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11" name="Circle"/>
            <p:cNvSpPr/>
            <p:nvPr/>
          </p:nvSpPr>
          <p:spPr>
            <a:xfrm>
              <a:off x="1124315" y="1379208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12" name="Circle"/>
            <p:cNvSpPr/>
            <p:nvPr/>
          </p:nvSpPr>
          <p:spPr>
            <a:xfrm>
              <a:off x="1763566" y="1338897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13" name="Circle"/>
            <p:cNvSpPr/>
            <p:nvPr/>
          </p:nvSpPr>
          <p:spPr>
            <a:xfrm>
              <a:off x="1392254" y="917636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14" name="Circle"/>
            <p:cNvSpPr/>
            <p:nvPr/>
          </p:nvSpPr>
          <p:spPr>
            <a:xfrm>
              <a:off x="1101550" y="791514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15" name="Circle"/>
            <p:cNvSpPr/>
            <p:nvPr/>
          </p:nvSpPr>
          <p:spPr>
            <a:xfrm>
              <a:off x="1072628" y="1099892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16" name="Circle"/>
            <p:cNvSpPr/>
            <p:nvPr/>
          </p:nvSpPr>
          <p:spPr>
            <a:xfrm>
              <a:off x="1339758" y="1056553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17" name="Circle"/>
            <p:cNvSpPr/>
            <p:nvPr/>
          </p:nvSpPr>
          <p:spPr>
            <a:xfrm>
              <a:off x="1837458" y="979702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18" name="Circle"/>
            <p:cNvSpPr/>
            <p:nvPr/>
          </p:nvSpPr>
          <p:spPr>
            <a:xfrm>
              <a:off x="1517832" y="1161958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19" name="Circle"/>
            <p:cNvSpPr/>
            <p:nvPr/>
          </p:nvSpPr>
          <p:spPr>
            <a:xfrm>
              <a:off x="361752" y="784376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20" name="Circle"/>
            <p:cNvSpPr/>
            <p:nvPr/>
          </p:nvSpPr>
          <p:spPr>
            <a:xfrm>
              <a:off x="275032" y="1383699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21" name="modelr"/>
            <p:cNvSpPr txBox="1"/>
            <p:nvPr/>
          </p:nvSpPr>
          <p:spPr>
            <a:xfrm>
              <a:off x="589060" y="1479631"/>
              <a:ext cx="1356371" cy="5315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grpSp>
        <p:nvGrpSpPr>
          <p:cNvPr id="2665" name="Group"/>
          <p:cNvGrpSpPr/>
          <p:nvPr/>
        </p:nvGrpSpPr>
        <p:grpSpPr>
          <a:xfrm>
            <a:off x="2733035" y="6416485"/>
            <a:ext cx="2194934" cy="2534492"/>
            <a:chOff x="169778" y="0"/>
            <a:chExt cx="2194933" cy="2534490"/>
          </a:xfrm>
        </p:grpSpPr>
        <p:sp>
          <p:nvSpPr>
            <p:cNvPr id="2623" name="Polygon"/>
            <p:cNvSpPr/>
            <p:nvPr/>
          </p:nvSpPr>
          <p:spPr>
            <a:xfrm>
              <a:off x="169778" y="0"/>
              <a:ext cx="2194934" cy="2534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24" name="Polygon"/>
            <p:cNvSpPr/>
            <p:nvPr/>
          </p:nvSpPr>
          <p:spPr>
            <a:xfrm>
              <a:off x="261078" y="105424"/>
              <a:ext cx="2012334" cy="2323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35649">
                  <a:srgbClr val="767676"/>
                </a:gs>
                <a:gs pos="100000">
                  <a:srgbClr val="4242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25" name="Circle"/>
            <p:cNvSpPr/>
            <p:nvPr/>
          </p:nvSpPr>
          <p:spPr>
            <a:xfrm>
              <a:off x="664668" y="884083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26" name="Circle"/>
            <p:cNvSpPr/>
            <p:nvPr/>
          </p:nvSpPr>
          <p:spPr>
            <a:xfrm>
              <a:off x="833612" y="1111140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27" name="Circle"/>
            <p:cNvSpPr/>
            <p:nvPr/>
          </p:nvSpPr>
          <p:spPr>
            <a:xfrm>
              <a:off x="833612" y="884083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28" name="Circle"/>
            <p:cNvSpPr/>
            <p:nvPr/>
          </p:nvSpPr>
          <p:spPr>
            <a:xfrm>
              <a:off x="746441" y="835329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29" name="Circle"/>
            <p:cNvSpPr/>
            <p:nvPr/>
          </p:nvSpPr>
          <p:spPr>
            <a:xfrm>
              <a:off x="1269465" y="1196951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30" name="Circle"/>
            <p:cNvSpPr/>
            <p:nvPr/>
          </p:nvSpPr>
          <p:spPr>
            <a:xfrm>
              <a:off x="1002555" y="884083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31" name="Circle"/>
            <p:cNvSpPr/>
            <p:nvPr/>
          </p:nvSpPr>
          <p:spPr>
            <a:xfrm>
              <a:off x="1232441" y="196662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32" name="Circle"/>
            <p:cNvSpPr/>
            <p:nvPr/>
          </p:nvSpPr>
          <p:spPr>
            <a:xfrm>
              <a:off x="746441" y="1314538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33" name="Circle"/>
            <p:cNvSpPr/>
            <p:nvPr/>
          </p:nvSpPr>
          <p:spPr>
            <a:xfrm>
              <a:off x="513986" y="1111140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34" name="Circle"/>
            <p:cNvSpPr/>
            <p:nvPr/>
          </p:nvSpPr>
          <p:spPr>
            <a:xfrm>
              <a:off x="664668" y="1338197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35" name="Circle"/>
            <p:cNvSpPr/>
            <p:nvPr/>
          </p:nvSpPr>
          <p:spPr>
            <a:xfrm>
              <a:off x="695314" y="1158458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36" name="Circle"/>
            <p:cNvSpPr/>
            <p:nvPr/>
          </p:nvSpPr>
          <p:spPr>
            <a:xfrm>
              <a:off x="290354" y="1056553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37" name="Circle"/>
            <p:cNvSpPr/>
            <p:nvPr/>
          </p:nvSpPr>
          <p:spPr>
            <a:xfrm>
              <a:off x="397759" y="1196951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38" name="Circle"/>
            <p:cNvSpPr/>
            <p:nvPr/>
          </p:nvSpPr>
          <p:spPr>
            <a:xfrm>
              <a:off x="513986" y="1440451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39" name="Circle"/>
            <p:cNvSpPr/>
            <p:nvPr/>
          </p:nvSpPr>
          <p:spPr>
            <a:xfrm>
              <a:off x="1443941" y="1196951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40" name="Circle"/>
            <p:cNvSpPr/>
            <p:nvPr/>
          </p:nvSpPr>
          <p:spPr>
            <a:xfrm>
              <a:off x="1308207" y="791514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41" name="Circle"/>
            <p:cNvSpPr/>
            <p:nvPr/>
          </p:nvSpPr>
          <p:spPr>
            <a:xfrm>
              <a:off x="1339758" y="884083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42" name="Circle"/>
            <p:cNvSpPr/>
            <p:nvPr/>
          </p:nvSpPr>
          <p:spPr>
            <a:xfrm>
              <a:off x="1356635" y="442832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43" name="Circle"/>
            <p:cNvSpPr/>
            <p:nvPr/>
          </p:nvSpPr>
          <p:spPr>
            <a:xfrm>
              <a:off x="1095123" y="1338197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44" name="Circle"/>
            <p:cNvSpPr/>
            <p:nvPr/>
          </p:nvSpPr>
          <p:spPr>
            <a:xfrm>
              <a:off x="1499350" y="853241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45" name="Circle"/>
            <p:cNvSpPr/>
            <p:nvPr/>
          </p:nvSpPr>
          <p:spPr>
            <a:xfrm>
              <a:off x="1232441" y="540372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46" name="Circle"/>
            <p:cNvSpPr/>
            <p:nvPr/>
          </p:nvSpPr>
          <p:spPr>
            <a:xfrm>
              <a:off x="894553" y="994487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47" name="Circle"/>
            <p:cNvSpPr/>
            <p:nvPr/>
          </p:nvSpPr>
          <p:spPr>
            <a:xfrm>
              <a:off x="1420147" y="1383699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48" name="Circle"/>
            <p:cNvSpPr/>
            <p:nvPr/>
          </p:nvSpPr>
          <p:spPr>
            <a:xfrm>
              <a:off x="1153237" y="1070830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49" name="Circle"/>
            <p:cNvSpPr/>
            <p:nvPr/>
          </p:nvSpPr>
          <p:spPr>
            <a:xfrm>
              <a:off x="361752" y="1338197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0" name="Circle"/>
            <p:cNvSpPr/>
            <p:nvPr/>
          </p:nvSpPr>
          <p:spPr>
            <a:xfrm>
              <a:off x="1171499" y="752538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1" name="Circle"/>
            <p:cNvSpPr/>
            <p:nvPr/>
          </p:nvSpPr>
          <p:spPr>
            <a:xfrm>
              <a:off x="1352827" y="799856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2" name="Circle"/>
            <p:cNvSpPr/>
            <p:nvPr/>
          </p:nvSpPr>
          <p:spPr>
            <a:xfrm>
              <a:off x="2077659" y="1025096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3" name="Circle"/>
            <p:cNvSpPr/>
            <p:nvPr/>
          </p:nvSpPr>
          <p:spPr>
            <a:xfrm>
              <a:off x="1810750" y="712228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4" name="Circle"/>
            <p:cNvSpPr/>
            <p:nvPr/>
          </p:nvSpPr>
          <p:spPr>
            <a:xfrm>
              <a:off x="1124315" y="1379208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5" name="Circle"/>
            <p:cNvSpPr/>
            <p:nvPr/>
          </p:nvSpPr>
          <p:spPr>
            <a:xfrm>
              <a:off x="1763566" y="1338897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6" name="Circle"/>
            <p:cNvSpPr/>
            <p:nvPr/>
          </p:nvSpPr>
          <p:spPr>
            <a:xfrm>
              <a:off x="1392254" y="917636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7" name="Circle"/>
            <p:cNvSpPr/>
            <p:nvPr/>
          </p:nvSpPr>
          <p:spPr>
            <a:xfrm>
              <a:off x="1101550" y="791514"/>
              <a:ext cx="140588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8" name="Circle"/>
            <p:cNvSpPr/>
            <p:nvPr/>
          </p:nvSpPr>
          <p:spPr>
            <a:xfrm>
              <a:off x="1072628" y="1099892"/>
              <a:ext cx="140587" cy="140588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59" name="Circle"/>
            <p:cNvSpPr/>
            <p:nvPr/>
          </p:nvSpPr>
          <p:spPr>
            <a:xfrm>
              <a:off x="1339758" y="1056553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60" name="Circle"/>
            <p:cNvSpPr/>
            <p:nvPr/>
          </p:nvSpPr>
          <p:spPr>
            <a:xfrm>
              <a:off x="1837458" y="979702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61" name="Circle"/>
            <p:cNvSpPr/>
            <p:nvPr/>
          </p:nvSpPr>
          <p:spPr>
            <a:xfrm>
              <a:off x="1517832" y="1161958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62" name="Circle"/>
            <p:cNvSpPr/>
            <p:nvPr/>
          </p:nvSpPr>
          <p:spPr>
            <a:xfrm>
              <a:off x="361752" y="784376"/>
              <a:ext cx="140588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63" name="Circle"/>
            <p:cNvSpPr/>
            <p:nvPr/>
          </p:nvSpPr>
          <p:spPr>
            <a:xfrm>
              <a:off x="275032" y="1383699"/>
              <a:ext cx="140587" cy="140587"/>
            </a:xfrm>
            <a:prstGeom prst="ellipse">
              <a:avLst/>
            </a:prstGeom>
            <a:solidFill>
              <a:srgbClr val="FFFFFF">
                <a:alpha val="498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64" name="modelr"/>
            <p:cNvSpPr txBox="1"/>
            <p:nvPr/>
          </p:nvSpPr>
          <p:spPr>
            <a:xfrm>
              <a:off x="589060" y="1479631"/>
              <a:ext cx="1356371" cy="5315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3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modelr</a:t>
              </a:r>
            </a:p>
          </p:txBody>
        </p:sp>
      </p:grpSp>
      <p:pic>
        <p:nvPicPr>
          <p:cNvPr id="2666" name="broom.png" descr="broo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34698" y="3403275"/>
            <a:ext cx="2191608" cy="254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680" name="Rectangle"/>
          <p:cNvSpPr/>
          <p:nvPr/>
        </p:nvSpPr>
        <p:spPr>
          <a:xfrm>
            <a:off x="17247768" y="978083"/>
            <a:ext cx="5514414" cy="13420343"/>
          </a:xfrm>
          <a:prstGeom prst="rect">
            <a:avLst/>
          </a:prstGeom>
          <a:solidFill>
            <a:srgbClr val="A6AAA9">
              <a:alpha val="48000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1" name="Shape"/>
          <p:cNvSpPr/>
          <p:nvPr/>
        </p:nvSpPr>
        <p:spPr>
          <a:xfrm>
            <a:off x="16093473" y="-1175142"/>
            <a:ext cx="6892634" cy="11849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6" y="7179"/>
                </a:moveTo>
                <a:lnTo>
                  <a:pt x="203" y="21600"/>
                </a:lnTo>
                <a:cubicBezTo>
                  <a:pt x="4668" y="20095"/>
                  <a:pt x="8706" y="18197"/>
                  <a:pt x="12173" y="15974"/>
                </a:cubicBezTo>
                <a:cubicBezTo>
                  <a:pt x="16192" y="13397"/>
                  <a:pt x="19385" y="10421"/>
                  <a:pt x="21600" y="7189"/>
                </a:cubicBezTo>
                <a:lnTo>
                  <a:pt x="21489" y="79"/>
                </a:lnTo>
                <a:lnTo>
                  <a:pt x="0" y="0"/>
                </a:lnTo>
                <a:lnTo>
                  <a:pt x="266" y="7179"/>
                </a:lnTo>
                <a:close/>
              </a:path>
            </a:pathLst>
          </a:custGeom>
          <a:solidFill>
            <a:srgbClr val="FFFFFF"/>
          </a:solidFill>
          <a:ln w="254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2" name="Shape"/>
          <p:cNvSpPr/>
          <p:nvPr/>
        </p:nvSpPr>
        <p:spPr>
          <a:xfrm rot="10800000">
            <a:off x="16093471" y="6281873"/>
            <a:ext cx="6892634" cy="11849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6" y="7179"/>
                </a:moveTo>
                <a:lnTo>
                  <a:pt x="203" y="21600"/>
                </a:lnTo>
                <a:cubicBezTo>
                  <a:pt x="4668" y="20095"/>
                  <a:pt x="8706" y="18197"/>
                  <a:pt x="12173" y="15974"/>
                </a:cubicBezTo>
                <a:cubicBezTo>
                  <a:pt x="16192" y="13397"/>
                  <a:pt x="19385" y="10421"/>
                  <a:pt x="21600" y="7189"/>
                </a:cubicBezTo>
                <a:lnTo>
                  <a:pt x="21489" y="79"/>
                </a:lnTo>
                <a:lnTo>
                  <a:pt x="0" y="0"/>
                </a:lnTo>
                <a:lnTo>
                  <a:pt x="266" y="7179"/>
                </a:lnTo>
                <a:close/>
              </a:path>
            </a:pathLst>
          </a:custGeom>
          <a:solidFill>
            <a:srgbClr val="FFFFFF"/>
          </a:solidFill>
          <a:ln w="254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3" name="Line"/>
          <p:cNvSpPr/>
          <p:nvPr/>
        </p:nvSpPr>
        <p:spPr>
          <a:xfrm flipH="1">
            <a:off x="17288715" y="5046906"/>
            <a:ext cx="5462550" cy="5902231"/>
          </a:xfrm>
          <a:prstGeom prst="line">
            <a:avLst/>
          </a:prstGeom>
          <a:ln w="38100">
            <a:solidFill>
              <a:srgbClr val="0096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84" name="Circle"/>
          <p:cNvSpPr/>
          <p:nvPr/>
        </p:nvSpPr>
        <p:spPr>
          <a:xfrm>
            <a:off x="22414869" y="6722836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5" name="Circle"/>
          <p:cNvSpPr/>
          <p:nvPr/>
        </p:nvSpPr>
        <p:spPr>
          <a:xfrm>
            <a:off x="21449450" y="6321941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6" name="Circle"/>
          <p:cNvSpPr/>
          <p:nvPr/>
        </p:nvSpPr>
        <p:spPr>
          <a:xfrm>
            <a:off x="21744440" y="5313182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7" name="Circle"/>
          <p:cNvSpPr/>
          <p:nvPr/>
        </p:nvSpPr>
        <p:spPr>
          <a:xfrm>
            <a:off x="22414869" y="5113806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8" name="Circle"/>
          <p:cNvSpPr/>
          <p:nvPr/>
        </p:nvSpPr>
        <p:spPr>
          <a:xfrm>
            <a:off x="21905341" y="6052406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9" name="Circle"/>
          <p:cNvSpPr/>
          <p:nvPr/>
        </p:nvSpPr>
        <p:spPr>
          <a:xfrm>
            <a:off x="21395816" y="699100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0" name="Circle"/>
          <p:cNvSpPr/>
          <p:nvPr/>
        </p:nvSpPr>
        <p:spPr>
          <a:xfrm>
            <a:off x="19609187" y="6454664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1" name="Circle"/>
          <p:cNvSpPr/>
          <p:nvPr/>
        </p:nvSpPr>
        <p:spPr>
          <a:xfrm>
            <a:off x="20945462" y="8086943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2" name="Circle"/>
          <p:cNvSpPr/>
          <p:nvPr/>
        </p:nvSpPr>
        <p:spPr>
          <a:xfrm>
            <a:off x="20537667" y="6106041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3" name="Circle"/>
          <p:cNvSpPr/>
          <p:nvPr/>
        </p:nvSpPr>
        <p:spPr>
          <a:xfrm>
            <a:off x="20269496" y="6584553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4" name="Circle"/>
          <p:cNvSpPr/>
          <p:nvPr/>
        </p:nvSpPr>
        <p:spPr>
          <a:xfrm>
            <a:off x="20081775" y="7554168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5" name="Circle"/>
          <p:cNvSpPr/>
          <p:nvPr/>
        </p:nvSpPr>
        <p:spPr>
          <a:xfrm>
            <a:off x="19772614" y="881593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6" name="Circle"/>
          <p:cNvSpPr/>
          <p:nvPr/>
        </p:nvSpPr>
        <p:spPr>
          <a:xfrm>
            <a:off x="19009089" y="10214409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7" name="Circle"/>
          <p:cNvSpPr/>
          <p:nvPr/>
        </p:nvSpPr>
        <p:spPr>
          <a:xfrm>
            <a:off x="18499562" y="9753175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8" name="Circle"/>
          <p:cNvSpPr/>
          <p:nvPr/>
        </p:nvSpPr>
        <p:spPr>
          <a:xfrm>
            <a:off x="17748682" y="9820709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99" name="Circle"/>
          <p:cNvSpPr/>
          <p:nvPr/>
        </p:nvSpPr>
        <p:spPr>
          <a:xfrm>
            <a:off x="18633648" y="801583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00" name="Circle"/>
          <p:cNvSpPr/>
          <p:nvPr/>
        </p:nvSpPr>
        <p:spPr>
          <a:xfrm>
            <a:off x="19009089" y="8151013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01" name="Circle"/>
          <p:cNvSpPr/>
          <p:nvPr/>
        </p:nvSpPr>
        <p:spPr>
          <a:xfrm>
            <a:off x="17963219" y="10733964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02" name="Circle"/>
          <p:cNvSpPr/>
          <p:nvPr/>
        </p:nvSpPr>
        <p:spPr>
          <a:xfrm>
            <a:off x="21395816" y="8868209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03" name="Circle"/>
          <p:cNvSpPr/>
          <p:nvPr/>
        </p:nvSpPr>
        <p:spPr>
          <a:xfrm>
            <a:off x="17351930" y="9538637"/>
            <a:ext cx="268172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04" name="Circle"/>
          <p:cNvSpPr/>
          <p:nvPr/>
        </p:nvSpPr>
        <p:spPr>
          <a:xfrm>
            <a:off x="19438163" y="8965775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05" name="Algorithm"/>
          <p:cNvSpPr/>
          <p:nvPr/>
        </p:nvSpPr>
        <p:spPr>
          <a:xfrm>
            <a:off x="9362788" y="4887467"/>
            <a:ext cx="5658423" cy="6355668"/>
          </a:xfrm>
          <a:prstGeom prst="roundRect">
            <a:avLst>
              <a:gd name="adj" fmla="val 7109"/>
            </a:avLst>
          </a:prstGeom>
          <a:solidFill>
            <a:srgbClr val="00000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grpSp>
        <p:nvGrpSpPr>
          <p:cNvPr id="727" name="Group"/>
          <p:cNvGrpSpPr/>
          <p:nvPr/>
        </p:nvGrpSpPr>
        <p:grpSpPr>
          <a:xfrm>
            <a:off x="1618754" y="5121135"/>
            <a:ext cx="5331111" cy="5888331"/>
            <a:chOff x="622300" y="0"/>
            <a:chExt cx="5331110" cy="5888329"/>
          </a:xfrm>
        </p:grpSpPr>
        <p:sp>
          <p:nvSpPr>
            <p:cNvPr id="706" name="Circle"/>
            <p:cNvSpPr/>
            <p:nvPr/>
          </p:nvSpPr>
          <p:spPr>
            <a:xfrm>
              <a:off x="5685238" y="1609029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07" name="Circle"/>
            <p:cNvSpPr/>
            <p:nvPr/>
          </p:nvSpPr>
          <p:spPr>
            <a:xfrm>
              <a:off x="4719820" y="1208135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08" name="Circle"/>
            <p:cNvSpPr/>
            <p:nvPr/>
          </p:nvSpPr>
          <p:spPr>
            <a:xfrm>
              <a:off x="5014809" y="199376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09" name="Circle"/>
            <p:cNvSpPr/>
            <p:nvPr/>
          </p:nvSpPr>
          <p:spPr>
            <a:xfrm>
              <a:off x="5685238" y="0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10" name="Circle"/>
            <p:cNvSpPr/>
            <p:nvPr/>
          </p:nvSpPr>
          <p:spPr>
            <a:xfrm>
              <a:off x="5175712" y="938600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11" name="Circle"/>
            <p:cNvSpPr/>
            <p:nvPr/>
          </p:nvSpPr>
          <p:spPr>
            <a:xfrm>
              <a:off x="4666186" y="187720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12" name="Circle"/>
            <p:cNvSpPr/>
            <p:nvPr/>
          </p:nvSpPr>
          <p:spPr>
            <a:xfrm>
              <a:off x="2879557" y="13408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13" name="Circle"/>
            <p:cNvSpPr/>
            <p:nvPr/>
          </p:nvSpPr>
          <p:spPr>
            <a:xfrm>
              <a:off x="4215832" y="297313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14" name="Circle"/>
            <p:cNvSpPr/>
            <p:nvPr/>
          </p:nvSpPr>
          <p:spPr>
            <a:xfrm>
              <a:off x="3808037" y="992235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15" name="Circle"/>
            <p:cNvSpPr/>
            <p:nvPr/>
          </p:nvSpPr>
          <p:spPr>
            <a:xfrm>
              <a:off x="3539865" y="1470746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16" name="Circle"/>
            <p:cNvSpPr/>
            <p:nvPr/>
          </p:nvSpPr>
          <p:spPr>
            <a:xfrm>
              <a:off x="3352145" y="244036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17" name="Circle"/>
            <p:cNvSpPr/>
            <p:nvPr/>
          </p:nvSpPr>
          <p:spPr>
            <a:xfrm>
              <a:off x="3042984" y="37021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18" name="Circle"/>
            <p:cNvSpPr/>
            <p:nvPr/>
          </p:nvSpPr>
          <p:spPr>
            <a:xfrm>
              <a:off x="2279458" y="51006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19" name="Circle"/>
            <p:cNvSpPr/>
            <p:nvPr/>
          </p:nvSpPr>
          <p:spPr>
            <a:xfrm>
              <a:off x="1769932" y="46393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20" name="Circle"/>
            <p:cNvSpPr/>
            <p:nvPr/>
          </p:nvSpPr>
          <p:spPr>
            <a:xfrm>
              <a:off x="1019052" y="4706903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21" name="Circle"/>
            <p:cNvSpPr/>
            <p:nvPr/>
          </p:nvSpPr>
          <p:spPr>
            <a:xfrm>
              <a:off x="1904018" y="29020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22" name="Circle"/>
            <p:cNvSpPr/>
            <p:nvPr/>
          </p:nvSpPr>
          <p:spPr>
            <a:xfrm>
              <a:off x="2279458" y="303720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23" name="Circle"/>
            <p:cNvSpPr/>
            <p:nvPr/>
          </p:nvSpPr>
          <p:spPr>
            <a:xfrm>
              <a:off x="1233589" y="56201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24" name="Circle"/>
            <p:cNvSpPr/>
            <p:nvPr/>
          </p:nvSpPr>
          <p:spPr>
            <a:xfrm>
              <a:off x="4666186" y="37544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25" name="Circle"/>
            <p:cNvSpPr/>
            <p:nvPr/>
          </p:nvSpPr>
          <p:spPr>
            <a:xfrm>
              <a:off x="622300" y="4424831"/>
              <a:ext cx="268172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26" name="Circle"/>
            <p:cNvSpPr/>
            <p:nvPr/>
          </p:nvSpPr>
          <p:spPr>
            <a:xfrm>
              <a:off x="2708533" y="38519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728" name="Data"/>
          <p:cNvSpPr/>
          <p:nvPr/>
        </p:nvSpPr>
        <p:spPr>
          <a:xfrm>
            <a:off x="2240171" y="11751951"/>
            <a:ext cx="2617249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Data</a:t>
            </a:r>
          </a:p>
        </p:txBody>
      </p:sp>
      <p:sp>
        <p:nvSpPr>
          <p:cNvPr id="729" name="Model Function"/>
          <p:cNvSpPr/>
          <p:nvPr/>
        </p:nvSpPr>
        <p:spPr>
          <a:xfrm>
            <a:off x="16993040" y="11751951"/>
            <a:ext cx="6048892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 Function</a:t>
            </a:r>
          </a:p>
        </p:txBody>
      </p:sp>
      <p:sp>
        <p:nvSpPr>
          <p:cNvPr id="730" name="Model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Models</a:t>
            </a:r>
          </a:p>
        </p:txBody>
      </p:sp>
      <p:sp>
        <p:nvSpPr>
          <p:cNvPr id="731" name="How &quot;good&quot; is the model?"/>
          <p:cNvSpPr txBox="1"/>
          <p:nvPr/>
        </p:nvSpPr>
        <p:spPr>
          <a:xfrm>
            <a:off x="2042635" y="3154204"/>
            <a:ext cx="20333496" cy="1458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30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"good" is the model?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153 -0.111179" pathEditMode="relative">
                                      <p:cBhvr>
                                        <p:cTn id="6" dur="1000" fill="hold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43 -0.046559" pathEditMode="relative">
                                      <p:cBhvr>
                                        <p:cTn id="9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222 0.092413" pathEditMode="relative">
                                      <p:cBhvr>
                                        <p:cTn id="12" dur="1000" fill="hold"/>
                                        <p:tgtEl>
                                          <p:spTgt spid="7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78 0.055587" pathEditMode="relative">
                                      <p:cBhvr>
                                        <p:cTn id="15" dur="1000" fill="hold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113 -0.157563" pathEditMode="relative">
                                      <p:cBhvr>
                                        <p:cTn id="18" dur="1000" fill="hold"/>
                                        <p:tgtEl>
                                          <p:spTgt spid="6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15 0.138626" pathEditMode="relative">
                                      <p:cBhvr>
                                        <p:cTn id="21" dur="1000" fill="hold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15 -0.092419" pathEditMode="relative">
                                      <p:cBhvr>
                                        <p:cTn id="24" dur="1000" fill="hold"/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27 0.046327" pathEditMode="relative">
                                      <p:cBhvr>
                                        <p:cTn id="27" dur="1000" fill="hold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016 -0.185409" pathEditMode="relative">
                                      <p:cBhvr>
                                        <p:cTn id="30" dur="1000" fill="hold"/>
                                        <p:tgtEl>
                                          <p:spTgt spid="6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53 0.092437" pathEditMode="relative">
                                      <p:cBhvr>
                                        <p:cTn id="33" dur="1000" fill="hold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126 -0.027608" pathEditMode="relative">
                                      <p:cBhvr>
                                        <p:cTn id="36" dur="1000" fill="hold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012 -0.083767" pathEditMode="relative">
                                      <p:cBhvr>
                                        <p:cTn id="39" dur="1000" fill="hold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072 -0.120177" pathEditMode="relative">
                                      <p:cBhvr>
                                        <p:cTn id="42" dur="1000" fill="hold"/>
                                        <p:tgtEl>
                                          <p:spTgt spid="6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130 0.120586" pathEditMode="relative">
                                      <p:cBhvr>
                                        <p:cTn id="45" dur="1000" fill="hold"/>
                                        <p:tgtEl>
                                          <p:spTgt spid="6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51 0.184922" pathEditMode="relative">
                                      <p:cBhvr>
                                        <p:cTn id="48" dur="1000" fill="hold"/>
                                        <p:tgtEl>
                                          <p:spTgt spid="7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51 0.092155" pathEditMode="relative">
                                      <p:cBhvr>
                                        <p:cTn id="51" dur="1000" fill="hold"/>
                                        <p:tgtEl>
                                          <p:spTgt spid="6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35 0.037231" pathEditMode="relative">
                                      <p:cBhvr>
                                        <p:cTn id="54" dur="1000" fill="hold"/>
                                        <p:tgtEl>
                                          <p:spTgt spid="6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084 -0.157741" pathEditMode="relative">
                                      <p:cBhvr>
                                        <p:cTn id="57" dur="1000" fill="hold"/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89 0.037438" pathEditMode="relative">
                                      <p:cBhvr>
                                        <p:cTn id="60" dur="1000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26 0.147817" pathEditMode="relative">
                                      <p:cBhvr>
                                        <p:cTn id="63" dur="1000" fill="hold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106 -0.185620" pathEditMode="relative">
                                      <p:cBhvr>
                                        <p:cTn id="66" dur="1000" fill="hold"/>
                                        <p:tgtEl>
                                          <p:spTgt spid="6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106 0.190152" pathEditMode="relative">
                                      <p:cBhvr>
                                        <p:cTn id="69" dur="1000" fill="hold"/>
                                        <p:tgtEl>
                                          <p:spTgt spid="6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53 -0.111179 L -0.000153 0.064746" pathEditMode="relative">
                                      <p:cBhvr>
                                        <p:cTn id="73" dur="1000" fill="hold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43 -0.046559 L 0.000243 0.016404" pathEditMode="relative">
                                      <p:cBhvr>
                                        <p:cTn id="76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22 0.092413 L -0.000222 -0.052957" pathEditMode="relative">
                                      <p:cBhvr>
                                        <p:cTn id="79" dur="1000" fill="hold"/>
                                        <p:tgtEl>
                                          <p:spTgt spid="7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8 0.055587 L 0.000178 -0.028673" pathEditMode="relative">
                                      <p:cBhvr>
                                        <p:cTn id="82" dur="1000" fill="hold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13 -0.157563 L -0.000113 0.080400" pathEditMode="relative">
                                      <p:cBhvr>
                                        <p:cTn id="85" dur="1000" fill="hold"/>
                                        <p:tgtEl>
                                          <p:spTgt spid="6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15 0.138626 L 0.000115 -0.103967" pathEditMode="relative">
                                      <p:cBhvr>
                                        <p:cTn id="88" dur="1000" fill="hold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15 -0.092419 L 0.000115 0.043693" pathEditMode="relative">
                                      <p:cBhvr>
                                        <p:cTn id="91" dur="1000" fill="hold"/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27 0.046327 L 0.000227 -0.046265" pathEditMode="relative">
                                      <p:cBhvr>
                                        <p:cTn id="94" dur="1000" fill="hold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016 -0.185409 L -0.000016 0.124777" pathEditMode="relative">
                                      <p:cBhvr>
                                        <p:cTn id="97" dur="1000" fill="hold"/>
                                        <p:tgtEl>
                                          <p:spTgt spid="6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53 0.092437 L 0.000053 -0.052934" pathEditMode="relative">
                                      <p:cBhvr>
                                        <p:cTn id="100" dur="1000" fill="hold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26 -0.027608 L -0.000126 0.000170" pathEditMode="relative">
                                      <p:cBhvr>
                                        <p:cTn id="103" dur="1000" fill="hold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012 -0.083767 L -0.000012 0.061603" pathEditMode="relative">
                                      <p:cBhvr>
                                        <p:cTn id="106" dur="1000" fill="hold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072 -0.120177 L -0.000072 0.073342" pathEditMode="relative">
                                      <p:cBhvr>
                                        <p:cTn id="109" dur="1000" fill="hold"/>
                                        <p:tgtEl>
                                          <p:spTgt spid="6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0 0.120586 L -0.000130 -0.103488" pathEditMode="relative">
                                      <p:cBhvr>
                                        <p:cTn id="112" dur="1000" fill="hold"/>
                                        <p:tgtEl>
                                          <p:spTgt spid="6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51 0.184922 L 0.000151 -0.190078" pathEditMode="relative">
                                      <p:cBhvr>
                                        <p:cTn id="115" dur="1000" fill="hold"/>
                                        <p:tgtEl>
                                          <p:spTgt spid="7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51 0.092155 L 0.000151 -0.058771" pathEditMode="relative">
                                      <p:cBhvr>
                                        <p:cTn id="118" dur="1000" fill="hold"/>
                                        <p:tgtEl>
                                          <p:spTgt spid="6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35 0.037231 L 0.000035 -0.008139" pathEditMode="relative">
                                      <p:cBhvr>
                                        <p:cTn id="121" dur="1000" fill="hold"/>
                                        <p:tgtEl>
                                          <p:spTgt spid="6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084 -0.157741 L -0.000084 0.036703" pathEditMode="relative">
                                      <p:cBhvr>
                                        <p:cTn id="124" dur="1000" fill="hold"/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89 0.037438 L 0.000089 -0.022748" pathEditMode="relative">
                                      <p:cBhvr>
                                        <p:cTn id="127" dur="1000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26 0.147817 L 0.000026 -0.104034" pathEditMode="relative">
                                      <p:cBhvr>
                                        <p:cTn id="130" dur="1000" fill="hold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6" presetClass="emph" presetSubtype="0" accel="50000" decel="50000" fill="hold" grpId="4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3" dur="1000" fill="hold"/>
                                        <p:tgtEl>
                                          <p:spTgt spid="682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06 0.190152 L -0.016583 0.252656" pathEditMode="relative">
                                      <p:cBhvr>
                                        <p:cTn id="136" dur="1000" fill="hold"/>
                                        <p:tgtEl>
                                          <p:spTgt spid="6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6" presetClass="emph" presetSubtype="0" accel="50000" decel="50000" fill="hold" grpId="45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9" dur="1000" fill="hold"/>
                                        <p:tgtEl>
                                          <p:spTgt spid="681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06 -0.185620 L -0.016583 -0.189323" pathEditMode="relative">
                                      <p:cBhvr>
                                        <p:cTn id="142" dur="1000" fill="hold"/>
                                        <p:tgtEl>
                                          <p:spTgt spid="6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1" grpId="45" animBg="1" advAuto="0"/>
      <p:bldP spid="682" grpId="43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734" name="Circle"/>
          <p:cNvSpPr/>
          <p:nvPr/>
        </p:nvSpPr>
        <p:spPr>
          <a:xfrm>
            <a:off x="22414869" y="6722836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35" name="Circle"/>
          <p:cNvSpPr/>
          <p:nvPr/>
        </p:nvSpPr>
        <p:spPr>
          <a:xfrm>
            <a:off x="21449450" y="6321941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36" name="Circle"/>
          <p:cNvSpPr/>
          <p:nvPr/>
        </p:nvSpPr>
        <p:spPr>
          <a:xfrm>
            <a:off x="21744440" y="5313182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37" name="Circle"/>
          <p:cNvSpPr/>
          <p:nvPr/>
        </p:nvSpPr>
        <p:spPr>
          <a:xfrm>
            <a:off x="22414869" y="5113806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38" name="Circle"/>
          <p:cNvSpPr/>
          <p:nvPr/>
        </p:nvSpPr>
        <p:spPr>
          <a:xfrm>
            <a:off x="21905341" y="6052406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39" name="Circle"/>
          <p:cNvSpPr/>
          <p:nvPr/>
        </p:nvSpPr>
        <p:spPr>
          <a:xfrm>
            <a:off x="21395816" y="699100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40" name="Circle"/>
          <p:cNvSpPr/>
          <p:nvPr/>
        </p:nvSpPr>
        <p:spPr>
          <a:xfrm>
            <a:off x="19609187" y="6454664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41" name="Circle"/>
          <p:cNvSpPr/>
          <p:nvPr/>
        </p:nvSpPr>
        <p:spPr>
          <a:xfrm>
            <a:off x="20945462" y="8086943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42" name="Circle"/>
          <p:cNvSpPr/>
          <p:nvPr/>
        </p:nvSpPr>
        <p:spPr>
          <a:xfrm>
            <a:off x="20537667" y="6106041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43" name="Circle"/>
          <p:cNvSpPr/>
          <p:nvPr/>
        </p:nvSpPr>
        <p:spPr>
          <a:xfrm>
            <a:off x="20269496" y="6584553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44" name="Circle"/>
          <p:cNvSpPr/>
          <p:nvPr/>
        </p:nvSpPr>
        <p:spPr>
          <a:xfrm>
            <a:off x="20081775" y="7554168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45" name="Circle"/>
          <p:cNvSpPr/>
          <p:nvPr/>
        </p:nvSpPr>
        <p:spPr>
          <a:xfrm>
            <a:off x="19772614" y="881593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46" name="Circle"/>
          <p:cNvSpPr/>
          <p:nvPr/>
        </p:nvSpPr>
        <p:spPr>
          <a:xfrm>
            <a:off x="19009089" y="10214409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47" name="Circle"/>
          <p:cNvSpPr/>
          <p:nvPr/>
        </p:nvSpPr>
        <p:spPr>
          <a:xfrm>
            <a:off x="18499562" y="9753175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48" name="Circle"/>
          <p:cNvSpPr/>
          <p:nvPr/>
        </p:nvSpPr>
        <p:spPr>
          <a:xfrm>
            <a:off x="17748682" y="9820709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49" name="Circle"/>
          <p:cNvSpPr/>
          <p:nvPr/>
        </p:nvSpPr>
        <p:spPr>
          <a:xfrm>
            <a:off x="18633648" y="8015837"/>
            <a:ext cx="268173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0" name="Circle"/>
          <p:cNvSpPr/>
          <p:nvPr/>
        </p:nvSpPr>
        <p:spPr>
          <a:xfrm>
            <a:off x="19009089" y="8151013"/>
            <a:ext cx="268172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1" name="Circle"/>
          <p:cNvSpPr/>
          <p:nvPr/>
        </p:nvSpPr>
        <p:spPr>
          <a:xfrm>
            <a:off x="17963219" y="10733964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2" name="Circle"/>
          <p:cNvSpPr/>
          <p:nvPr/>
        </p:nvSpPr>
        <p:spPr>
          <a:xfrm>
            <a:off x="21395816" y="8868209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3" name="Circle"/>
          <p:cNvSpPr/>
          <p:nvPr/>
        </p:nvSpPr>
        <p:spPr>
          <a:xfrm>
            <a:off x="17351930" y="9538637"/>
            <a:ext cx="268172" cy="268173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4" name="Circle"/>
          <p:cNvSpPr/>
          <p:nvPr/>
        </p:nvSpPr>
        <p:spPr>
          <a:xfrm>
            <a:off x="19438163" y="8965775"/>
            <a:ext cx="268173" cy="268172"/>
          </a:xfrm>
          <a:prstGeom prst="ellipse">
            <a:avLst/>
          </a:prstGeom>
          <a:solidFill>
            <a:srgbClr val="929292">
              <a:alpha val="30000"/>
            </a:srgbClr>
          </a:solidFill>
          <a:ln w="254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5" name="Algorithm"/>
          <p:cNvSpPr/>
          <p:nvPr/>
        </p:nvSpPr>
        <p:spPr>
          <a:xfrm>
            <a:off x="9362788" y="4887467"/>
            <a:ext cx="5658423" cy="6355668"/>
          </a:xfrm>
          <a:prstGeom prst="roundRect">
            <a:avLst>
              <a:gd name="adj" fmla="val 7109"/>
            </a:avLst>
          </a:prstGeom>
          <a:solidFill>
            <a:srgbClr val="000000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Algorithm</a:t>
            </a:r>
          </a:p>
        </p:txBody>
      </p:sp>
      <p:grpSp>
        <p:nvGrpSpPr>
          <p:cNvPr id="777" name="Group"/>
          <p:cNvGrpSpPr/>
          <p:nvPr/>
        </p:nvGrpSpPr>
        <p:grpSpPr>
          <a:xfrm>
            <a:off x="1618754" y="5121135"/>
            <a:ext cx="5331111" cy="5888331"/>
            <a:chOff x="622300" y="0"/>
            <a:chExt cx="5331110" cy="5888329"/>
          </a:xfrm>
        </p:grpSpPr>
        <p:sp>
          <p:nvSpPr>
            <p:cNvPr id="756" name="Circle"/>
            <p:cNvSpPr/>
            <p:nvPr/>
          </p:nvSpPr>
          <p:spPr>
            <a:xfrm>
              <a:off x="5685238" y="1609029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57" name="Circle"/>
            <p:cNvSpPr/>
            <p:nvPr/>
          </p:nvSpPr>
          <p:spPr>
            <a:xfrm>
              <a:off x="4719820" y="1208135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58" name="Circle"/>
            <p:cNvSpPr/>
            <p:nvPr/>
          </p:nvSpPr>
          <p:spPr>
            <a:xfrm>
              <a:off x="5014809" y="199376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59" name="Circle"/>
            <p:cNvSpPr/>
            <p:nvPr/>
          </p:nvSpPr>
          <p:spPr>
            <a:xfrm>
              <a:off x="5685238" y="0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0" name="Circle"/>
            <p:cNvSpPr/>
            <p:nvPr/>
          </p:nvSpPr>
          <p:spPr>
            <a:xfrm>
              <a:off x="5175712" y="938600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1" name="Circle"/>
            <p:cNvSpPr/>
            <p:nvPr/>
          </p:nvSpPr>
          <p:spPr>
            <a:xfrm>
              <a:off x="4666186" y="187720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2" name="Circle"/>
            <p:cNvSpPr/>
            <p:nvPr/>
          </p:nvSpPr>
          <p:spPr>
            <a:xfrm>
              <a:off x="2879557" y="13408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3" name="Circle"/>
            <p:cNvSpPr/>
            <p:nvPr/>
          </p:nvSpPr>
          <p:spPr>
            <a:xfrm>
              <a:off x="4215832" y="297313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4" name="Circle"/>
            <p:cNvSpPr/>
            <p:nvPr/>
          </p:nvSpPr>
          <p:spPr>
            <a:xfrm>
              <a:off x="3808037" y="992235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5" name="Circle"/>
            <p:cNvSpPr/>
            <p:nvPr/>
          </p:nvSpPr>
          <p:spPr>
            <a:xfrm>
              <a:off x="3539865" y="1470746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6" name="Circle"/>
            <p:cNvSpPr/>
            <p:nvPr/>
          </p:nvSpPr>
          <p:spPr>
            <a:xfrm>
              <a:off x="3352145" y="244036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7" name="Circle"/>
            <p:cNvSpPr/>
            <p:nvPr/>
          </p:nvSpPr>
          <p:spPr>
            <a:xfrm>
              <a:off x="3042984" y="37021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8" name="Circle"/>
            <p:cNvSpPr/>
            <p:nvPr/>
          </p:nvSpPr>
          <p:spPr>
            <a:xfrm>
              <a:off x="2279458" y="51006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9" name="Circle"/>
            <p:cNvSpPr/>
            <p:nvPr/>
          </p:nvSpPr>
          <p:spPr>
            <a:xfrm>
              <a:off x="1769932" y="46393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0" name="Circle"/>
            <p:cNvSpPr/>
            <p:nvPr/>
          </p:nvSpPr>
          <p:spPr>
            <a:xfrm>
              <a:off x="1019052" y="4706903"/>
              <a:ext cx="268172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1" name="Circle"/>
            <p:cNvSpPr/>
            <p:nvPr/>
          </p:nvSpPr>
          <p:spPr>
            <a:xfrm>
              <a:off x="1904018" y="2902031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2" name="Circle"/>
            <p:cNvSpPr/>
            <p:nvPr/>
          </p:nvSpPr>
          <p:spPr>
            <a:xfrm>
              <a:off x="2279458" y="3037207"/>
              <a:ext cx="268173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3" name="Circle"/>
            <p:cNvSpPr/>
            <p:nvPr/>
          </p:nvSpPr>
          <p:spPr>
            <a:xfrm>
              <a:off x="1233589" y="5620158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4" name="Circle"/>
            <p:cNvSpPr/>
            <p:nvPr/>
          </p:nvSpPr>
          <p:spPr>
            <a:xfrm>
              <a:off x="4666186" y="3754403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5" name="Circle"/>
            <p:cNvSpPr/>
            <p:nvPr/>
          </p:nvSpPr>
          <p:spPr>
            <a:xfrm>
              <a:off x="622300" y="4424831"/>
              <a:ext cx="268172" cy="268173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6" name="Circle"/>
            <p:cNvSpPr/>
            <p:nvPr/>
          </p:nvSpPr>
          <p:spPr>
            <a:xfrm>
              <a:off x="2708533" y="3851969"/>
              <a:ext cx="268173" cy="268172"/>
            </a:xfrm>
            <a:prstGeom prst="ellipse">
              <a:avLst/>
            </a:prstGeom>
            <a:solidFill>
              <a:srgbClr val="929292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778" name="Data"/>
          <p:cNvSpPr/>
          <p:nvPr/>
        </p:nvSpPr>
        <p:spPr>
          <a:xfrm>
            <a:off x="2240171" y="11751951"/>
            <a:ext cx="2617249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Data</a:t>
            </a:r>
          </a:p>
        </p:txBody>
      </p:sp>
      <p:sp>
        <p:nvSpPr>
          <p:cNvPr id="779" name="What are the residuals?"/>
          <p:cNvSpPr txBox="1"/>
          <p:nvPr/>
        </p:nvSpPr>
        <p:spPr>
          <a:xfrm>
            <a:off x="2042635" y="3154204"/>
            <a:ext cx="20333496" cy="1458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30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are the </a:t>
            </a:r>
            <a:r>
              <a:rPr b="1">
                <a:solidFill>
                  <a:srgbClr val="A0BB82"/>
                </a:solidFill>
              </a:rPr>
              <a:t>residuals</a:t>
            </a:r>
            <a:r>
              <a:t>?</a:t>
            </a:r>
          </a:p>
        </p:txBody>
      </p:sp>
      <p:sp>
        <p:nvSpPr>
          <p:cNvPr id="780" name="Line"/>
          <p:cNvSpPr/>
          <p:nvPr/>
        </p:nvSpPr>
        <p:spPr>
          <a:xfrm flipH="1">
            <a:off x="17288715" y="5046906"/>
            <a:ext cx="5462550" cy="5902231"/>
          </a:xfrm>
          <a:prstGeom prst="line">
            <a:avLst/>
          </a:prstGeom>
          <a:ln w="38100">
            <a:solidFill>
              <a:srgbClr val="0096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81" name="Model Function"/>
          <p:cNvSpPr/>
          <p:nvPr/>
        </p:nvSpPr>
        <p:spPr>
          <a:xfrm>
            <a:off x="16993040" y="11751951"/>
            <a:ext cx="6048892" cy="176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72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 Function</a:t>
            </a:r>
          </a:p>
        </p:txBody>
      </p:sp>
      <p:sp>
        <p:nvSpPr>
          <p:cNvPr id="782" name="Model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Models</a:t>
            </a:r>
          </a:p>
        </p:txBody>
      </p:sp>
      <p:sp>
        <p:nvSpPr>
          <p:cNvPr id="783" name="Line"/>
          <p:cNvSpPr/>
          <p:nvPr/>
        </p:nvSpPr>
        <p:spPr>
          <a:xfrm flipV="1">
            <a:off x="17486015" y="9670247"/>
            <a:ext cx="1" cy="1064130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4" name="Line"/>
          <p:cNvSpPr/>
          <p:nvPr/>
        </p:nvSpPr>
        <p:spPr>
          <a:xfrm flipV="1">
            <a:off x="17882768" y="9959173"/>
            <a:ext cx="1" cy="350794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5" name="Line"/>
          <p:cNvSpPr/>
          <p:nvPr/>
        </p:nvSpPr>
        <p:spPr>
          <a:xfrm flipV="1">
            <a:off x="18097306" y="10073472"/>
            <a:ext cx="1" cy="801534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6" name="Line"/>
          <p:cNvSpPr/>
          <p:nvPr/>
        </p:nvSpPr>
        <p:spPr>
          <a:xfrm flipV="1">
            <a:off x="18633647" y="9489505"/>
            <a:ext cx="1" cy="404537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7" name="Line"/>
          <p:cNvSpPr/>
          <p:nvPr/>
        </p:nvSpPr>
        <p:spPr>
          <a:xfrm flipV="1">
            <a:off x="19143174" y="8948347"/>
            <a:ext cx="1" cy="1410654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8" name="Line"/>
          <p:cNvSpPr/>
          <p:nvPr/>
        </p:nvSpPr>
        <p:spPr>
          <a:xfrm flipV="1">
            <a:off x="18767734" y="8152598"/>
            <a:ext cx="1" cy="1201015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9" name="Line"/>
          <p:cNvSpPr/>
          <p:nvPr/>
        </p:nvSpPr>
        <p:spPr>
          <a:xfrm flipV="1">
            <a:off x="19143175" y="8298647"/>
            <a:ext cx="1" cy="646391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0" name="Line"/>
          <p:cNvSpPr/>
          <p:nvPr/>
        </p:nvSpPr>
        <p:spPr>
          <a:xfrm flipV="1">
            <a:off x="19572249" y="8482797"/>
            <a:ext cx="1" cy="620991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1" name="Line"/>
          <p:cNvSpPr/>
          <p:nvPr/>
        </p:nvSpPr>
        <p:spPr>
          <a:xfrm flipV="1">
            <a:off x="19906701" y="8118106"/>
            <a:ext cx="1" cy="852333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2" name="Line"/>
          <p:cNvSpPr/>
          <p:nvPr/>
        </p:nvSpPr>
        <p:spPr>
          <a:xfrm flipV="1">
            <a:off x="20215861" y="7689934"/>
            <a:ext cx="1" cy="102732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3" name="Line"/>
          <p:cNvSpPr/>
          <p:nvPr/>
        </p:nvSpPr>
        <p:spPr>
          <a:xfrm flipV="1">
            <a:off x="21079548" y="6858110"/>
            <a:ext cx="1" cy="1372554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4" name="Line"/>
          <p:cNvSpPr/>
          <p:nvPr/>
        </p:nvSpPr>
        <p:spPr>
          <a:xfrm flipV="1">
            <a:off x="20403582" y="6724760"/>
            <a:ext cx="1" cy="852333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5" name="Line"/>
          <p:cNvSpPr/>
          <p:nvPr/>
        </p:nvSpPr>
        <p:spPr>
          <a:xfrm flipV="1">
            <a:off x="19743273" y="6597760"/>
            <a:ext cx="1" cy="1699962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6" name="Line"/>
          <p:cNvSpPr/>
          <p:nvPr/>
        </p:nvSpPr>
        <p:spPr>
          <a:xfrm flipV="1">
            <a:off x="20671752" y="6238985"/>
            <a:ext cx="1" cy="1064129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7" name="Line"/>
          <p:cNvSpPr/>
          <p:nvPr/>
        </p:nvSpPr>
        <p:spPr>
          <a:xfrm flipV="1">
            <a:off x="21529902" y="6372757"/>
            <a:ext cx="1" cy="760758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8" name="Line"/>
          <p:cNvSpPr/>
          <p:nvPr/>
        </p:nvSpPr>
        <p:spPr>
          <a:xfrm flipV="1">
            <a:off x="21583536" y="6307878"/>
            <a:ext cx="1" cy="155712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9" name="Line"/>
          <p:cNvSpPr/>
          <p:nvPr/>
        </p:nvSpPr>
        <p:spPr>
          <a:xfrm flipV="1">
            <a:off x="22039427" y="5818814"/>
            <a:ext cx="1" cy="388894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0" name="Line"/>
          <p:cNvSpPr/>
          <p:nvPr/>
        </p:nvSpPr>
        <p:spPr>
          <a:xfrm flipV="1">
            <a:off x="22548955" y="5267435"/>
            <a:ext cx="1" cy="1600058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1" name="Line"/>
          <p:cNvSpPr/>
          <p:nvPr/>
        </p:nvSpPr>
        <p:spPr>
          <a:xfrm flipV="1">
            <a:off x="21878526" y="5444353"/>
            <a:ext cx="1" cy="549276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2" name="Line"/>
          <p:cNvSpPr/>
          <p:nvPr/>
        </p:nvSpPr>
        <p:spPr>
          <a:xfrm flipV="1">
            <a:off x="21529902" y="6360682"/>
            <a:ext cx="1" cy="2655144"/>
          </a:xfrm>
          <a:prstGeom prst="line">
            <a:avLst/>
          </a:prstGeom>
          <a:ln w="50800">
            <a:solidFill>
              <a:schemeClr val="accent2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99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99"/>
                            </p:stCondLst>
                            <p:childTnLst>
                              <p:par>
                                <p:cTn id="9" presetID="22" presetClass="entr" presetSubtype="1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499"/>
                                        <p:tgtEl>
                                          <p:spTgt spid="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98"/>
                            </p:stCondLst>
                            <p:childTnLst>
                              <p:par>
                                <p:cTn id="13" presetID="22" presetClass="entr" presetSubtype="1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499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97"/>
                            </p:stCondLst>
                            <p:childTnLst>
                              <p:par>
                                <p:cTn id="17" presetID="22" presetClass="entr" presetSubtype="1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499"/>
                                        <p:tgtEl>
                                          <p:spTgt spid="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996"/>
                            </p:stCondLst>
                            <p:childTnLst>
                              <p:par>
                                <p:cTn id="21" presetID="22" presetClass="entr" presetSubtype="1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499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495"/>
                            </p:stCondLst>
                            <p:childTnLst>
                              <p:par>
                                <p:cTn id="25" presetID="22" presetClass="entr" presetSubtype="1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499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994"/>
                            </p:stCondLst>
                            <p:childTnLst>
                              <p:par>
                                <p:cTn id="29" presetID="22" presetClass="entr" presetSubtype="1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499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493"/>
                            </p:stCondLst>
                            <p:childTnLst>
                              <p:par>
                                <p:cTn id="33" presetID="22" presetClass="entr" presetSubtype="1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499"/>
                                        <p:tgtEl>
                                          <p:spTgt spid="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992"/>
                            </p:stCondLst>
                            <p:childTnLst>
                              <p:par>
                                <p:cTn id="37" presetID="22" presetClass="entr" presetSubtype="1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499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491"/>
                            </p:stCondLst>
                            <p:childTnLst>
                              <p:par>
                                <p:cTn id="41" presetID="22" presetClass="entr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499"/>
                                        <p:tgtEl>
                                          <p:spTgt spid="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990"/>
                            </p:stCondLst>
                            <p:childTnLst>
                              <p:par>
                                <p:cTn id="45" presetID="22" presetClass="entr" presetSubtype="4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499"/>
                                        <p:tgtEl>
                                          <p:spTgt spid="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489"/>
                            </p:stCondLst>
                            <p:childTnLst>
                              <p:par>
                                <p:cTn id="49" presetID="22" presetClass="entr" presetSubtype="4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499"/>
                                        <p:tgtEl>
                                          <p:spTgt spid="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988"/>
                            </p:stCondLst>
                            <p:childTnLst>
                              <p:par>
                                <p:cTn id="53" presetID="22" presetClass="entr" presetSubtype="4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499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487"/>
                            </p:stCondLst>
                            <p:childTnLst>
                              <p:par>
                                <p:cTn id="57" presetID="22" presetClass="entr" presetSubtype="4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499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986"/>
                            </p:stCondLst>
                            <p:childTnLst>
                              <p:par>
                                <p:cTn id="61" presetID="22" presetClass="entr" presetSubtype="4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499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485"/>
                            </p:stCondLst>
                            <p:childTnLst>
                              <p:par>
                                <p:cTn id="65" presetID="22" presetClass="entr" presetSubtype="4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499"/>
                                        <p:tgtEl>
                                          <p:spTgt spid="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984"/>
                            </p:stCondLst>
                            <p:childTnLst>
                              <p:par>
                                <p:cTn id="69" presetID="22" presetClass="entr" presetSubtype="4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499"/>
                                        <p:tgtEl>
                                          <p:spTgt spid="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483"/>
                            </p:stCondLst>
                            <p:childTnLst>
                              <p:par>
                                <p:cTn id="73" presetID="22" presetClass="entr" presetSubtype="4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499"/>
                                        <p:tgtEl>
                                          <p:spTgt spid="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982"/>
                            </p:stCondLst>
                            <p:childTnLst>
                              <p:par>
                                <p:cTn id="77" presetID="22" presetClass="entr" presetSubtype="1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499"/>
                                        <p:tgtEl>
                                          <p:spTgt spid="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481"/>
                            </p:stCondLst>
                            <p:childTnLst>
                              <p:par>
                                <p:cTn id="81" presetID="22" presetClass="entr" presetSubtype="1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499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3" grpId="18" animBg="1" advAuto="0"/>
      <p:bldP spid="784" grpId="17" animBg="1" advAuto="0"/>
      <p:bldP spid="785" grpId="9" animBg="1" advAuto="0"/>
      <p:bldP spid="786" grpId="8" animBg="1" advAuto="0"/>
      <p:bldP spid="787" grpId="7" animBg="1" advAuto="0"/>
      <p:bldP spid="788" grpId="16" animBg="1" advAuto="0"/>
      <p:bldP spid="789" grpId="15" animBg="1" advAuto="0"/>
      <p:bldP spid="790" grpId="6" animBg="1" advAuto="0"/>
      <p:bldP spid="791" grpId="5" animBg="1" advAuto="0"/>
      <p:bldP spid="792" grpId="14" animBg="1" advAuto="0"/>
      <p:bldP spid="793" grpId="3" animBg="1" advAuto="0"/>
      <p:bldP spid="794" grpId="12" animBg="1" advAuto="0"/>
      <p:bldP spid="795" grpId="13" animBg="1" advAuto="0"/>
      <p:bldP spid="796" grpId="11" animBg="1" advAuto="0"/>
      <p:bldP spid="797" grpId="20" animBg="1" advAuto="0"/>
      <p:bldP spid="798" grpId="19" animBg="1" advAuto="0"/>
      <p:bldP spid="799" grpId="1" animBg="1" advAuto="0"/>
      <p:bldP spid="800" grpId="2" animBg="1" advAuto="0"/>
      <p:bldP spid="801" grpId="10" animBg="1" advAuto="0"/>
      <p:bldP spid="802" grpId="4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2124</Words>
  <Application>Microsoft Office PowerPoint</Application>
  <PresentationFormat>Custom</PresentationFormat>
  <Paragraphs>506</Paragraphs>
  <Slides>75</Slides>
  <Notes>0</Notes>
  <HiddenSlides>5</HiddenSlides>
  <MMClips>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76" baseType="lpstr">
      <vt:lpstr>White</vt:lpstr>
      <vt:lpstr>PowerPoint Presentation</vt:lpstr>
      <vt:lpstr>PowerPoint Presentation</vt:lpstr>
      <vt:lpstr>The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1</vt:lpstr>
      <vt:lpstr>PowerPoint Presentation</vt:lpstr>
      <vt:lpstr>PowerPoint Presentation</vt:lpstr>
      <vt:lpstr>broom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2</vt:lpstr>
      <vt:lpstr>PowerPoint Presentation</vt:lpstr>
      <vt:lpstr>PowerPoint Presentation</vt:lpstr>
      <vt:lpstr>PowerPoint Presentation</vt:lpstr>
      <vt:lpstr>PowerPoint Presentation</vt:lpstr>
      <vt:lpstr>Your Turn 3</vt:lpstr>
      <vt:lpstr>PowerPoint Presentation</vt:lpstr>
      <vt:lpstr>Your Turn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5</vt:lpstr>
      <vt:lpstr>PowerPoint Presentation</vt:lpstr>
      <vt:lpstr>PowerPoint Presentation</vt:lpstr>
      <vt:lpstr>Your Turn 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Jindrich Lacko</cp:lastModifiedBy>
  <cp:revision>4</cp:revision>
  <dcterms:modified xsi:type="dcterms:W3CDTF">2019-09-26T09:56:11Z</dcterms:modified>
</cp:coreProperties>
</file>